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66" r:id="rId3"/>
    <p:sldId id="261" r:id="rId4"/>
    <p:sldId id="263" r:id="rId5"/>
    <p:sldId id="259" r:id="rId6"/>
    <p:sldId id="258" r:id="rId7"/>
    <p:sldId id="260"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73418" autoAdjust="0"/>
  </p:normalViewPr>
  <p:slideViewPr>
    <p:cSldViewPr snapToGrid="0">
      <p:cViewPr varScale="1">
        <p:scale>
          <a:sx n="70" d="100"/>
          <a:sy n="70" d="100"/>
        </p:scale>
        <p:origin x="-1864" y="-11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74" d="100"/>
          <a:sy n="74" d="100"/>
        </p:scale>
        <p:origin x="-380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A2A9E8-2E1C-8B47-A715-23657AA9B9D2}" type="datetimeFigureOut">
              <a:rPr lang="en-US" smtClean="0"/>
              <a:t>13/10/17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99AB3F-B3DE-234B-B090-6497BA08655C}" type="slidenum">
              <a:rPr lang="en-US" smtClean="0"/>
              <a:t>‹#›</a:t>
            </a:fld>
            <a:endParaRPr lang="en-US"/>
          </a:p>
        </p:txBody>
      </p:sp>
    </p:spTree>
    <p:extLst>
      <p:ext uri="{BB962C8B-B14F-4D97-AF65-F5344CB8AC3E}">
        <p14:creationId xmlns:p14="http://schemas.microsoft.com/office/powerpoint/2010/main" val="34335498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9AB3F-B3DE-234B-B090-6497BA08655C}" type="slidenum">
              <a:rPr lang="en-US" smtClean="0"/>
              <a:t>1</a:t>
            </a:fld>
            <a:endParaRPr lang="en-US"/>
          </a:p>
        </p:txBody>
      </p:sp>
    </p:spTree>
    <p:extLst>
      <p:ext uri="{BB962C8B-B14F-4D97-AF65-F5344CB8AC3E}">
        <p14:creationId xmlns:p14="http://schemas.microsoft.com/office/powerpoint/2010/main" val="2386784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9AB3F-B3DE-234B-B090-6497BA08655C}" type="slidenum">
              <a:rPr lang="en-US" smtClean="0"/>
              <a:t>10</a:t>
            </a:fld>
            <a:endParaRPr lang="en-US"/>
          </a:p>
        </p:txBody>
      </p:sp>
    </p:spTree>
    <p:extLst>
      <p:ext uri="{BB962C8B-B14F-4D97-AF65-F5344CB8AC3E}">
        <p14:creationId xmlns:p14="http://schemas.microsoft.com/office/powerpoint/2010/main" val="1977325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9AB3F-B3DE-234B-B090-6497BA08655C}" type="slidenum">
              <a:rPr lang="en-US" smtClean="0"/>
              <a:t>2</a:t>
            </a:fld>
            <a:endParaRPr lang="en-US"/>
          </a:p>
        </p:txBody>
      </p:sp>
    </p:spTree>
    <p:extLst>
      <p:ext uri="{BB962C8B-B14F-4D97-AF65-F5344CB8AC3E}">
        <p14:creationId xmlns:p14="http://schemas.microsoft.com/office/powerpoint/2010/main" val="2606928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don</a:t>
            </a:r>
            <a:r>
              <a:rPr lang="fr-FR" dirty="0" smtClean="0"/>
              <a:t>’</a:t>
            </a:r>
            <a:r>
              <a:rPr lang="en-US" dirty="0" smtClean="0"/>
              <a:t>t forget, no ONE person can do all three</a:t>
            </a:r>
            <a:endParaRPr lang="en-US" dirty="0"/>
          </a:p>
        </p:txBody>
      </p:sp>
      <p:sp>
        <p:nvSpPr>
          <p:cNvPr id="4" name="Slide Number Placeholder 3"/>
          <p:cNvSpPr>
            <a:spLocks noGrp="1"/>
          </p:cNvSpPr>
          <p:nvPr>
            <p:ph type="sldNum" sz="quarter" idx="10"/>
          </p:nvPr>
        </p:nvSpPr>
        <p:spPr/>
        <p:txBody>
          <a:bodyPr/>
          <a:lstStyle/>
          <a:p>
            <a:fld id="{5399AB3F-B3DE-234B-B090-6497BA08655C}" type="slidenum">
              <a:rPr lang="en-US" smtClean="0"/>
              <a:t>3</a:t>
            </a:fld>
            <a:endParaRPr lang="en-US"/>
          </a:p>
        </p:txBody>
      </p:sp>
    </p:spTree>
    <p:extLst>
      <p:ext uri="{BB962C8B-B14F-4D97-AF65-F5344CB8AC3E}">
        <p14:creationId xmlns:p14="http://schemas.microsoft.com/office/powerpoint/2010/main" val="1411037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What</a:t>
            </a:r>
            <a:r>
              <a:rPr lang="en-US" baseline="0" dirty="0" smtClean="0"/>
              <a:t> are the opportunities that are presenting themselves to you (I’ve just started a new social enterprise right in the middle of all this austerity and my main business is changing by responding to the opportunities coming my way)</a:t>
            </a:r>
          </a:p>
          <a:p>
            <a:pPr marL="171450" indent="-171450">
              <a:buFont typeface="Arial"/>
              <a:buChar char="•"/>
            </a:pPr>
            <a:r>
              <a:rPr lang="en-US" baseline="0" dirty="0" smtClean="0"/>
              <a:t>I am tidying up GAC and TR CIC to align to the new normal – things will change again so get used to it</a:t>
            </a:r>
          </a:p>
          <a:p>
            <a:pPr marL="171450" indent="-171450">
              <a:buFont typeface="Arial"/>
              <a:buChar char="•"/>
            </a:pPr>
            <a:r>
              <a:rPr lang="en-US" baseline="0" dirty="0" smtClean="0"/>
              <a:t>I am constantly fighting the deficit mind set.  Sometimes that an internal battle (self esteem) sometimes its external too (do something for another entity, person or organisation)</a:t>
            </a:r>
          </a:p>
          <a:p>
            <a:pPr marL="171450" indent="-171450">
              <a:buFont typeface="Arial"/>
              <a:buChar char="•"/>
            </a:pPr>
            <a:r>
              <a:rPr lang="en-US" baseline="0" dirty="0" smtClean="0"/>
              <a:t>Bless others and you will be blessed, its not a formula, it</a:t>
            </a:r>
            <a:r>
              <a:rPr lang="fr-FR" baseline="0" dirty="0" smtClean="0"/>
              <a:t>’</a:t>
            </a:r>
            <a:r>
              <a:rPr lang="en-US" baseline="0" dirty="0" smtClean="0"/>
              <a:t>s a principle and a state of mind.  Be grateful – for it is by grace you have been saved, and that not of yourselves but it</a:t>
            </a:r>
            <a:r>
              <a:rPr lang="fr-FR" baseline="0" dirty="0" smtClean="0"/>
              <a:t>’</a:t>
            </a:r>
            <a:r>
              <a:rPr lang="en-US" baseline="0" dirty="0" smtClean="0"/>
              <a:t>s the free gift of God – join the gift economy</a:t>
            </a:r>
          </a:p>
          <a:p>
            <a:pPr marL="171450" indent="-171450">
              <a:buFont typeface="Arial"/>
              <a:buChar char="•"/>
            </a:pPr>
            <a:r>
              <a:rPr lang="en-US" baseline="0" dirty="0" smtClean="0"/>
              <a:t>Stick to the task(s) you</a:t>
            </a:r>
            <a:r>
              <a:rPr lang="fr-FR" baseline="0" dirty="0" smtClean="0"/>
              <a:t>’</a:t>
            </a:r>
            <a:r>
              <a:rPr lang="en-US" baseline="0" dirty="0" smtClean="0"/>
              <a:t>ve been given – maybe tell the jug of water story</a:t>
            </a:r>
          </a:p>
          <a:p>
            <a:pPr marL="171450" indent="-171450">
              <a:buFont typeface="Arial"/>
              <a:buChar char="•"/>
            </a:pPr>
            <a:r>
              <a:rPr lang="en-US" baseline="0" dirty="0" smtClean="0"/>
              <a:t>Be smart but don</a:t>
            </a:r>
            <a:r>
              <a:rPr lang="fr-FR" baseline="0" dirty="0" smtClean="0"/>
              <a:t>’</a:t>
            </a:r>
            <a:r>
              <a:rPr lang="en-US" baseline="0" dirty="0" smtClean="0"/>
              <a:t>t be dishonest – don</a:t>
            </a:r>
            <a:r>
              <a:rPr lang="fr-FR" baseline="0" dirty="0" smtClean="0"/>
              <a:t>’</a:t>
            </a:r>
            <a:r>
              <a:rPr lang="en-US" baseline="0" dirty="0" smtClean="0"/>
              <a:t>t become like the world, model the behaviour you want to see in others, be an exemplar</a:t>
            </a:r>
          </a:p>
          <a:p>
            <a:pPr marL="171450" indent="-171450">
              <a:buFont typeface="Arial"/>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399AB3F-B3DE-234B-B090-6497BA08655C}" type="slidenum">
              <a:rPr lang="en-US" smtClean="0"/>
              <a:t>4</a:t>
            </a:fld>
            <a:endParaRPr lang="en-US"/>
          </a:p>
        </p:txBody>
      </p:sp>
    </p:spTree>
    <p:extLst>
      <p:ext uri="{BB962C8B-B14F-4D97-AF65-F5344CB8AC3E}">
        <p14:creationId xmlns:p14="http://schemas.microsoft.com/office/powerpoint/2010/main" val="4143695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need to do some of these things but don</a:t>
            </a:r>
            <a:r>
              <a:rPr lang="fr-FR" dirty="0" smtClean="0"/>
              <a:t>’</a:t>
            </a:r>
            <a:r>
              <a:rPr lang="en-US" dirty="0" smtClean="0"/>
              <a:t>t let it be in</a:t>
            </a:r>
            <a:r>
              <a:rPr lang="en-US" baseline="0" dirty="0" smtClean="0"/>
              <a:t> isolation from the previous steps outlined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399AB3F-B3DE-234B-B090-6497BA08655C}" type="slidenum">
              <a:rPr lang="en-US" smtClean="0"/>
              <a:t>5</a:t>
            </a:fld>
            <a:endParaRPr lang="en-US"/>
          </a:p>
        </p:txBody>
      </p:sp>
    </p:spTree>
    <p:extLst>
      <p:ext uri="{BB962C8B-B14F-4D97-AF65-F5344CB8AC3E}">
        <p14:creationId xmlns:p14="http://schemas.microsoft.com/office/powerpoint/2010/main" val="21098079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Don</a:t>
            </a:r>
            <a:r>
              <a:rPr lang="fr-FR" baseline="0" dirty="0" smtClean="0"/>
              <a:t>’</a:t>
            </a:r>
            <a:r>
              <a:rPr lang="en-US" baseline="0" dirty="0" smtClean="0"/>
              <a:t>t ignore quick wins but don</a:t>
            </a:r>
            <a:r>
              <a:rPr lang="fr-FR" baseline="0" dirty="0" smtClean="0"/>
              <a:t>’</a:t>
            </a:r>
            <a:r>
              <a:rPr lang="en-US" baseline="0" dirty="0" smtClean="0"/>
              <a:t>t make short term-ism or short cuts your life</a:t>
            </a:r>
          </a:p>
          <a:p>
            <a:r>
              <a:rPr lang="en-US" baseline="0" dirty="0" smtClean="0"/>
              <a:t>Maybe tell the “path story” – one path in the summer and another in the snow – when you're walking with someone the gentle curve trumps the short cut or planned path</a:t>
            </a:r>
            <a:endParaRPr lang="en-US" dirty="0"/>
          </a:p>
        </p:txBody>
      </p:sp>
      <p:sp>
        <p:nvSpPr>
          <p:cNvPr id="4" name="Slide Number Placeholder 3"/>
          <p:cNvSpPr>
            <a:spLocks noGrp="1"/>
          </p:cNvSpPr>
          <p:nvPr>
            <p:ph type="sldNum" sz="quarter" idx="10"/>
          </p:nvPr>
        </p:nvSpPr>
        <p:spPr/>
        <p:txBody>
          <a:bodyPr/>
          <a:lstStyle/>
          <a:p>
            <a:fld id="{5399AB3F-B3DE-234B-B090-6497BA08655C}" type="slidenum">
              <a:rPr lang="en-US" smtClean="0"/>
              <a:t>6</a:t>
            </a:fld>
            <a:endParaRPr lang="en-US"/>
          </a:p>
        </p:txBody>
      </p:sp>
    </p:spTree>
    <p:extLst>
      <p:ext uri="{BB962C8B-B14F-4D97-AF65-F5344CB8AC3E}">
        <p14:creationId xmlns:p14="http://schemas.microsoft.com/office/powerpoint/2010/main" val="1907039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clients and beneficiaries might experience</a:t>
            </a:r>
            <a:r>
              <a:rPr lang="en-US" baseline="0" dirty="0" smtClean="0"/>
              <a:t> a deficit mindset</a:t>
            </a:r>
            <a:endParaRPr lang="en-US" dirty="0"/>
          </a:p>
        </p:txBody>
      </p:sp>
      <p:sp>
        <p:nvSpPr>
          <p:cNvPr id="4" name="Slide Number Placeholder 3"/>
          <p:cNvSpPr>
            <a:spLocks noGrp="1"/>
          </p:cNvSpPr>
          <p:nvPr>
            <p:ph type="sldNum" sz="quarter" idx="10"/>
          </p:nvPr>
        </p:nvSpPr>
        <p:spPr/>
        <p:txBody>
          <a:bodyPr/>
          <a:lstStyle/>
          <a:p>
            <a:fld id="{5399AB3F-B3DE-234B-B090-6497BA08655C}" type="slidenum">
              <a:rPr lang="en-US" smtClean="0"/>
              <a:t>7</a:t>
            </a:fld>
            <a:endParaRPr lang="en-US"/>
          </a:p>
        </p:txBody>
      </p:sp>
    </p:spTree>
    <p:extLst>
      <p:ext uri="{BB962C8B-B14F-4D97-AF65-F5344CB8AC3E}">
        <p14:creationId xmlns:p14="http://schemas.microsoft.com/office/powerpoint/2010/main" val="217179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9AB3F-B3DE-234B-B090-6497BA08655C}" type="slidenum">
              <a:rPr lang="en-US" smtClean="0"/>
              <a:t>8</a:t>
            </a:fld>
            <a:endParaRPr lang="en-US"/>
          </a:p>
        </p:txBody>
      </p:sp>
    </p:spTree>
    <p:extLst>
      <p:ext uri="{BB962C8B-B14F-4D97-AF65-F5344CB8AC3E}">
        <p14:creationId xmlns:p14="http://schemas.microsoft.com/office/powerpoint/2010/main" val="3372307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99AB3F-B3DE-234B-B090-6497BA08655C}" type="slidenum">
              <a:rPr lang="en-US" smtClean="0"/>
              <a:t>9</a:t>
            </a:fld>
            <a:endParaRPr lang="en-US"/>
          </a:p>
        </p:txBody>
      </p:sp>
    </p:spTree>
    <p:extLst>
      <p:ext uri="{BB962C8B-B14F-4D97-AF65-F5344CB8AC3E}">
        <p14:creationId xmlns:p14="http://schemas.microsoft.com/office/powerpoint/2010/main" val="1301890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13/10/17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13/10/17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13/10/17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13/10/17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13/10/17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13/10/17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13/10/17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13/10/17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13/10/17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13/10/17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13/10/17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13/10/17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13/10/17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13/10/17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13/10/17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mailto:hdjemil@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91AD70-1D68-4DD5-A7E5-CEC59A4BF3FD}"/>
              </a:ext>
            </a:extLst>
          </p:cNvPr>
          <p:cNvSpPr>
            <a:spLocks noGrp="1"/>
          </p:cNvSpPr>
          <p:nvPr>
            <p:ph type="ctrTitle"/>
          </p:nvPr>
        </p:nvSpPr>
        <p:spPr>
          <a:xfrm>
            <a:off x="810001" y="1042318"/>
            <a:ext cx="10572000" cy="2060968"/>
          </a:xfrm>
        </p:spPr>
        <p:txBody>
          <a:bodyPr/>
          <a:lstStyle/>
          <a:p>
            <a:pPr algn="ctr"/>
            <a:r>
              <a:rPr lang="en-GB" dirty="0"/>
              <a:t/>
            </a:r>
            <a:br>
              <a:rPr lang="en-GB" dirty="0"/>
            </a:br>
            <a:r>
              <a:rPr lang="en-GB" dirty="0"/>
              <a:t/>
            </a:r>
            <a:br>
              <a:rPr lang="en-GB" dirty="0"/>
            </a:br>
            <a:r>
              <a:rPr lang="en-GB" dirty="0"/>
              <a:t/>
            </a:r>
            <a:br>
              <a:rPr lang="en-GB" dirty="0"/>
            </a:br>
            <a:r>
              <a:rPr lang="en-GB" dirty="0"/>
              <a:t/>
            </a:r>
            <a:br>
              <a:rPr lang="en-GB" dirty="0"/>
            </a:br>
            <a:r>
              <a:rPr lang="en-GB" dirty="0"/>
              <a:t/>
            </a:r>
            <a:br>
              <a:rPr lang="en-GB" dirty="0"/>
            </a:br>
            <a:r>
              <a:rPr lang="en-GB" dirty="0"/>
              <a:t>Treatment and </a:t>
            </a:r>
            <a:r>
              <a:rPr lang="en-GB" dirty="0" smtClean="0"/>
              <a:t>Recovery</a:t>
            </a:r>
            <a:r>
              <a:rPr lang="en-GB" dirty="0"/>
              <a:t/>
            </a:r>
            <a:br>
              <a:rPr lang="en-GB" dirty="0"/>
            </a:br>
            <a:r>
              <a:rPr lang="en-GB" dirty="0"/>
              <a:t>in a time of </a:t>
            </a:r>
            <a:r>
              <a:rPr lang="en-GB" dirty="0" smtClean="0"/>
              <a:t>Austerity </a:t>
            </a:r>
            <a:endParaRPr lang="en-GB" dirty="0"/>
          </a:p>
        </p:txBody>
      </p:sp>
      <p:sp>
        <p:nvSpPr>
          <p:cNvPr id="3" name="Subtitle 2">
            <a:extLst>
              <a:ext uri="{FF2B5EF4-FFF2-40B4-BE49-F238E27FC236}">
                <a16:creationId xmlns:a16="http://schemas.microsoft.com/office/drawing/2014/main" xmlns="" id="{CB86A2B1-6DE3-4011-9E23-FE2355B50F74}"/>
              </a:ext>
            </a:extLst>
          </p:cNvPr>
          <p:cNvSpPr>
            <a:spLocks noGrp="1"/>
          </p:cNvSpPr>
          <p:nvPr>
            <p:ph type="subTitle" idx="1"/>
          </p:nvPr>
        </p:nvSpPr>
        <p:spPr>
          <a:xfrm>
            <a:off x="810001" y="5280846"/>
            <a:ext cx="6406725" cy="1349229"/>
          </a:xfrm>
        </p:spPr>
        <p:txBody>
          <a:bodyPr>
            <a:normAutofit fontScale="70000" lnSpcReduction="20000"/>
          </a:bodyPr>
          <a:lstStyle/>
          <a:p>
            <a:r>
              <a:rPr lang="en-GB" sz="4000" b="1" dirty="0">
                <a:solidFill>
                  <a:srgbClr val="FF6600"/>
                </a:solidFill>
              </a:rPr>
              <a:t>Huseyin Djemil </a:t>
            </a:r>
            <a:r>
              <a:rPr lang="en-GB" sz="4000" b="1" dirty="0" smtClean="0">
                <a:solidFill>
                  <a:srgbClr val="FF6600"/>
                </a:solidFill>
              </a:rPr>
              <a:t>- FCMI</a:t>
            </a:r>
            <a:endParaRPr lang="en-GB" sz="4000" b="1" dirty="0">
              <a:solidFill>
                <a:srgbClr val="FF6600"/>
              </a:solidFill>
            </a:endParaRPr>
          </a:p>
          <a:p>
            <a:r>
              <a:rPr lang="en-GB" sz="3300" dirty="0">
                <a:solidFill>
                  <a:srgbClr val="FF6600"/>
                </a:solidFill>
              </a:rPr>
              <a:t>Green Apple Consulting </a:t>
            </a:r>
            <a:r>
              <a:rPr lang="en-GB" sz="3300" dirty="0" smtClean="0">
                <a:solidFill>
                  <a:srgbClr val="FF6600"/>
                </a:solidFill>
              </a:rPr>
              <a:t>Ltd</a:t>
            </a:r>
          </a:p>
          <a:p>
            <a:r>
              <a:rPr lang="en-GB" sz="3300" dirty="0" smtClean="0">
                <a:solidFill>
                  <a:srgbClr val="FF6600"/>
                </a:solidFill>
              </a:rPr>
              <a:t>Towards Recovery CIC </a:t>
            </a:r>
            <a:endParaRPr lang="en-GB" sz="3300" dirty="0">
              <a:solidFill>
                <a:srgbClr val="FF6600"/>
              </a:solidFill>
            </a:endParaRPr>
          </a:p>
        </p:txBody>
      </p:sp>
      <p:pic>
        <p:nvPicPr>
          <p:cNvPr id="5" name="Picture 4">
            <a:extLst>
              <a:ext uri="{FF2B5EF4-FFF2-40B4-BE49-F238E27FC236}">
                <a16:creationId xmlns:a16="http://schemas.microsoft.com/office/drawing/2014/main" xmlns="" id="{1DC0FE71-93A9-4587-A99D-081F53B61D4A}"/>
              </a:ext>
            </a:extLst>
          </p:cNvPr>
          <p:cNvPicPr>
            <a:picLocks noChangeAspect="1"/>
          </p:cNvPicPr>
          <p:nvPr/>
        </p:nvPicPr>
        <p:blipFill>
          <a:blip r:embed="rId3"/>
          <a:stretch>
            <a:fillRect/>
          </a:stretch>
        </p:blipFill>
        <p:spPr>
          <a:xfrm>
            <a:off x="7457660" y="5128589"/>
            <a:ext cx="4504461" cy="1501487"/>
          </a:xfrm>
          <a:prstGeom prst="rect">
            <a:avLst/>
          </a:prstGeom>
        </p:spPr>
      </p:pic>
    </p:spTree>
    <p:extLst>
      <p:ext uri="{BB962C8B-B14F-4D97-AF65-F5344CB8AC3E}">
        <p14:creationId xmlns:p14="http://schemas.microsoft.com/office/powerpoint/2010/main" val="148541414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a:xfrm>
            <a:off x="818712" y="2222287"/>
            <a:ext cx="10554574" cy="4200284"/>
          </a:xfrm>
        </p:spPr>
        <p:txBody>
          <a:bodyPr>
            <a:normAutofit/>
          </a:bodyPr>
          <a:lstStyle/>
          <a:p>
            <a:pPr marL="0" indent="0" algn="ctr">
              <a:buNone/>
            </a:pPr>
            <a:r>
              <a:rPr lang="en-US" sz="4000" dirty="0" smtClean="0"/>
              <a:t>Contact me on:</a:t>
            </a:r>
          </a:p>
          <a:p>
            <a:pPr marL="0" indent="0" algn="ctr">
              <a:buNone/>
            </a:pPr>
            <a:r>
              <a:rPr lang="en-US" sz="4000" dirty="0" smtClean="0"/>
              <a:t>Mobile - 07815 726471</a:t>
            </a:r>
          </a:p>
          <a:p>
            <a:pPr marL="0" indent="0" algn="ctr">
              <a:buNone/>
            </a:pPr>
            <a:r>
              <a:rPr lang="en-US" sz="4000" dirty="0" smtClean="0"/>
              <a:t>Email – </a:t>
            </a:r>
            <a:r>
              <a:rPr lang="en-US" sz="4000" dirty="0" smtClean="0">
                <a:hlinkClick r:id="rId3"/>
              </a:rPr>
              <a:t>hdjemil@gmail.com</a:t>
            </a:r>
            <a:endParaRPr lang="en-US" sz="4000" dirty="0" smtClean="0"/>
          </a:p>
          <a:p>
            <a:pPr marL="0" indent="0" algn="ctr">
              <a:buNone/>
            </a:pPr>
            <a:r>
              <a:rPr lang="en-US" sz="4000" dirty="0" smtClean="0"/>
              <a:t>Or lets swap contact cards !</a:t>
            </a:r>
          </a:p>
          <a:p>
            <a:pPr marL="0" indent="0" algn="ctr">
              <a:buNone/>
            </a:pPr>
            <a:endParaRPr lang="en-US" dirty="0" smtClean="0"/>
          </a:p>
        </p:txBody>
      </p:sp>
    </p:spTree>
    <p:extLst>
      <p:ext uri="{BB962C8B-B14F-4D97-AF65-F5344CB8AC3E}">
        <p14:creationId xmlns:p14="http://schemas.microsoft.com/office/powerpoint/2010/main" val="235542161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353540"/>
            <a:ext cx="10571998" cy="824924"/>
          </a:xfrm>
        </p:spPr>
        <p:txBody>
          <a:bodyPr/>
          <a:lstStyle/>
          <a:p>
            <a:pPr algn="ctr"/>
            <a:r>
              <a:rPr lang="en-GB" dirty="0" smtClean="0"/>
              <a:t>This Presentation Covers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sz="2800" dirty="0" smtClean="0"/>
              <a:t>How </a:t>
            </a:r>
            <a:r>
              <a:rPr lang="en-GB" sz="2800" dirty="0"/>
              <a:t>services can remain adaptable and relevant without losing their values, principles or </a:t>
            </a:r>
            <a:r>
              <a:rPr lang="en-GB" sz="2800" dirty="0" smtClean="0"/>
              <a:t>purpose</a:t>
            </a:r>
          </a:p>
          <a:p>
            <a:pPr marL="514350" indent="-514350">
              <a:buFont typeface="+mj-lt"/>
              <a:buAutoNum type="arabicPeriod"/>
            </a:pPr>
            <a:r>
              <a:rPr lang="en-GB" sz="2800" dirty="0"/>
              <a:t>H</a:t>
            </a:r>
            <a:r>
              <a:rPr lang="en-GB" sz="2800" dirty="0" smtClean="0"/>
              <a:t>ow </a:t>
            </a:r>
            <a:r>
              <a:rPr lang="en-GB" sz="2800" dirty="0"/>
              <a:t>to resist a ‘deficit </a:t>
            </a:r>
            <a:r>
              <a:rPr lang="en-GB" sz="2800" dirty="0" smtClean="0"/>
              <a:t>mind-set’ </a:t>
            </a:r>
            <a:r>
              <a:rPr lang="en-GB" sz="2800" dirty="0"/>
              <a:t>in all areas of work, especially in how clients and beneficiaries are dealt </a:t>
            </a:r>
            <a:r>
              <a:rPr lang="en-GB" sz="2800" dirty="0" smtClean="0"/>
              <a:t>with.</a:t>
            </a:r>
          </a:p>
          <a:p>
            <a:pPr marL="514350" indent="-514350">
              <a:buFont typeface="+mj-lt"/>
              <a:buAutoNum type="arabicPeriod"/>
            </a:pPr>
            <a:r>
              <a:rPr lang="en-GB" sz="2800" dirty="0" smtClean="0"/>
              <a:t>Being </a:t>
            </a:r>
            <a:r>
              <a:rPr lang="en-GB" sz="2800" dirty="0"/>
              <a:t>competitive, while still being caring</a:t>
            </a:r>
            <a:endParaRPr lang="en-US" sz="2800" dirty="0"/>
          </a:p>
        </p:txBody>
      </p:sp>
    </p:spTree>
    <p:extLst>
      <p:ext uri="{BB962C8B-B14F-4D97-AF65-F5344CB8AC3E}">
        <p14:creationId xmlns:p14="http://schemas.microsoft.com/office/powerpoint/2010/main" val="9149419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 Other Words….how to stay on track</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000" dirty="0" smtClean="0"/>
              <a:t>Ernesto Sirolli</a:t>
            </a:r>
            <a:endParaRPr lang="en-US" sz="3000" dirty="0"/>
          </a:p>
          <a:p>
            <a:pPr lvl="1">
              <a:buFont typeface="Wingdings" charset="2"/>
              <a:buChar char="§"/>
            </a:pPr>
            <a:r>
              <a:rPr lang="en-US" sz="3000" dirty="0" smtClean="0">
                <a:solidFill>
                  <a:srgbClr val="FF6600"/>
                </a:solidFill>
              </a:rPr>
              <a:t>Make it </a:t>
            </a:r>
            <a:r>
              <a:rPr lang="en-US" sz="3000" dirty="0" smtClean="0"/>
              <a:t>– do we have a fantastic, current, beautiful product</a:t>
            </a:r>
          </a:p>
          <a:p>
            <a:pPr lvl="1">
              <a:buFont typeface="Wingdings" charset="2"/>
              <a:buChar char="§"/>
            </a:pPr>
            <a:r>
              <a:rPr lang="en-US" sz="3000" dirty="0" smtClean="0">
                <a:solidFill>
                  <a:srgbClr val="FF6600"/>
                </a:solidFill>
              </a:rPr>
              <a:t>Sell it</a:t>
            </a:r>
            <a:r>
              <a:rPr lang="en-US" sz="3000" dirty="0" smtClean="0"/>
              <a:t> – are we passionate about making people aware of it</a:t>
            </a:r>
          </a:p>
          <a:p>
            <a:pPr lvl="1">
              <a:buFont typeface="Wingdings" charset="2"/>
              <a:buChar char="§"/>
            </a:pPr>
            <a:r>
              <a:rPr lang="en-US" sz="3000" dirty="0" smtClean="0">
                <a:solidFill>
                  <a:srgbClr val="FF6600"/>
                </a:solidFill>
              </a:rPr>
              <a:t>Look after the money</a:t>
            </a:r>
            <a:r>
              <a:rPr lang="en-US" sz="3000" dirty="0" smtClean="0"/>
              <a:t> – have we got great financial and organisational management</a:t>
            </a:r>
          </a:p>
          <a:p>
            <a:pPr lvl="1"/>
            <a:endParaRPr lang="en-US" dirty="0"/>
          </a:p>
        </p:txBody>
      </p:sp>
    </p:spTree>
    <p:extLst>
      <p:ext uri="{BB962C8B-B14F-4D97-AF65-F5344CB8AC3E}">
        <p14:creationId xmlns:p14="http://schemas.microsoft.com/office/powerpoint/2010/main" val="10188005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217715"/>
            <a:ext cx="10571998" cy="1324428"/>
          </a:xfrm>
        </p:spPr>
        <p:txBody>
          <a:bodyPr/>
          <a:lstStyle/>
          <a:p>
            <a:pPr algn="ctr"/>
            <a:r>
              <a:rPr lang="en-US" dirty="0" smtClean="0"/>
              <a:t>(Resisting the Deficit Mindset) </a:t>
            </a:r>
            <a:br>
              <a:rPr lang="en-US" dirty="0" smtClean="0"/>
            </a:br>
            <a:r>
              <a:rPr lang="en-US" dirty="0" smtClean="0"/>
              <a:t>Necessity is the Mother of Invention</a:t>
            </a:r>
            <a:endParaRPr lang="en-US" dirty="0"/>
          </a:p>
        </p:txBody>
      </p:sp>
      <p:sp>
        <p:nvSpPr>
          <p:cNvPr id="3" name="Content Placeholder 2"/>
          <p:cNvSpPr>
            <a:spLocks noGrp="1"/>
          </p:cNvSpPr>
          <p:nvPr>
            <p:ph idx="1"/>
          </p:nvPr>
        </p:nvSpPr>
        <p:spPr/>
        <p:txBody>
          <a:bodyPr>
            <a:noAutofit/>
          </a:bodyPr>
          <a:lstStyle/>
          <a:p>
            <a:pPr>
              <a:buFont typeface="Wingdings" charset="2"/>
              <a:buChar char="§"/>
            </a:pPr>
            <a:r>
              <a:rPr lang="en-US" sz="2200" dirty="0" smtClean="0"/>
              <a:t>In crisis there is opportunity</a:t>
            </a:r>
          </a:p>
          <a:p>
            <a:pPr>
              <a:buFont typeface="Wingdings" charset="2"/>
              <a:buChar char="§"/>
            </a:pPr>
            <a:r>
              <a:rPr lang="en-US" sz="2200" dirty="0" smtClean="0"/>
              <a:t>Use the crisis to focus on what's important and “clean house”</a:t>
            </a:r>
          </a:p>
          <a:p>
            <a:pPr>
              <a:buFont typeface="Wingdings" charset="2"/>
              <a:buChar char="§"/>
            </a:pPr>
            <a:r>
              <a:rPr lang="en-US" sz="2200" dirty="0" smtClean="0"/>
              <a:t>Don</a:t>
            </a:r>
            <a:r>
              <a:rPr lang="fr-FR" sz="2200" dirty="0" smtClean="0"/>
              <a:t>’</a:t>
            </a:r>
            <a:r>
              <a:rPr lang="en-US" sz="2200" dirty="0" smtClean="0"/>
              <a:t>t succumb to the deficit mindset</a:t>
            </a:r>
          </a:p>
          <a:p>
            <a:pPr>
              <a:buFont typeface="Wingdings" charset="2"/>
              <a:buChar char="§"/>
            </a:pPr>
            <a:r>
              <a:rPr lang="en-US" sz="2200" dirty="0" smtClean="0"/>
              <a:t>Create abundance by joining in the gift economy and find ways to share even </a:t>
            </a:r>
            <a:r>
              <a:rPr lang="en-US" sz="2200" u="sng" dirty="0" smtClean="0"/>
              <a:t>the little</a:t>
            </a:r>
            <a:r>
              <a:rPr lang="en-US" sz="2200" dirty="0" smtClean="0"/>
              <a:t> you may have</a:t>
            </a:r>
          </a:p>
          <a:p>
            <a:pPr>
              <a:buFont typeface="Wingdings" charset="2"/>
              <a:buChar char="§"/>
            </a:pPr>
            <a:r>
              <a:rPr lang="en-US" sz="2200" dirty="0" smtClean="0"/>
              <a:t>Keep to your calling, even if you have to find new ways to implement it</a:t>
            </a:r>
          </a:p>
          <a:p>
            <a:pPr>
              <a:buFont typeface="Wingdings" charset="2"/>
              <a:buChar char="§"/>
            </a:pPr>
            <a:r>
              <a:rPr lang="en-US" sz="2200" dirty="0" smtClean="0"/>
              <a:t>“…like sheep among wolves… be as shrewd as snakes and as innocent as doves”</a:t>
            </a:r>
          </a:p>
        </p:txBody>
      </p:sp>
    </p:spTree>
    <p:extLst>
      <p:ext uri="{BB962C8B-B14F-4D97-AF65-F5344CB8AC3E}">
        <p14:creationId xmlns:p14="http://schemas.microsoft.com/office/powerpoint/2010/main" val="28515902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1200448"/>
          </a:xfrm>
        </p:spPr>
        <p:txBody>
          <a:bodyPr/>
          <a:lstStyle/>
          <a:p>
            <a:pPr algn="ctr"/>
            <a:r>
              <a:rPr lang="en-US" dirty="0" smtClean="0"/>
              <a:t>Signs and Symptoms - Service Perspective </a:t>
            </a:r>
            <a:endParaRPr lang="en-US" dirty="0"/>
          </a:p>
        </p:txBody>
      </p:sp>
      <p:sp>
        <p:nvSpPr>
          <p:cNvPr id="3" name="Content Placeholder 2"/>
          <p:cNvSpPr>
            <a:spLocks noGrp="1"/>
          </p:cNvSpPr>
          <p:nvPr>
            <p:ph idx="1"/>
          </p:nvPr>
        </p:nvSpPr>
        <p:spPr>
          <a:xfrm>
            <a:off x="818712" y="2222287"/>
            <a:ext cx="10554574" cy="4075943"/>
          </a:xfrm>
        </p:spPr>
        <p:txBody>
          <a:bodyPr>
            <a:noAutofit/>
          </a:bodyPr>
          <a:lstStyle/>
          <a:p>
            <a:pPr>
              <a:buFont typeface="Wingdings" charset="2"/>
              <a:buChar char="§"/>
            </a:pPr>
            <a:r>
              <a:rPr lang="en-US" sz="2000" dirty="0" smtClean="0"/>
              <a:t>We cant afford stuff</a:t>
            </a:r>
          </a:p>
          <a:p>
            <a:pPr>
              <a:buFont typeface="Wingdings" charset="2"/>
              <a:buChar char="§"/>
            </a:pPr>
            <a:r>
              <a:rPr lang="en-US" sz="2000" dirty="0" smtClean="0"/>
              <a:t>We have to scale back and make cuts where we can</a:t>
            </a:r>
          </a:p>
          <a:p>
            <a:pPr>
              <a:buFont typeface="Wingdings" charset="2"/>
              <a:buChar char="§"/>
            </a:pPr>
            <a:r>
              <a:rPr lang="en-US" sz="2000" dirty="0" smtClean="0"/>
              <a:t>We need to work harder and do more with less</a:t>
            </a:r>
          </a:p>
          <a:p>
            <a:pPr>
              <a:buFont typeface="Wingdings" charset="2"/>
              <a:buChar char="§"/>
            </a:pPr>
            <a:r>
              <a:rPr lang="en-US" sz="2000" dirty="0" smtClean="0"/>
              <a:t>We cant afford to do or develop new things</a:t>
            </a:r>
          </a:p>
          <a:p>
            <a:pPr>
              <a:buFont typeface="Wingdings" charset="2"/>
              <a:buChar char="§"/>
            </a:pPr>
            <a:r>
              <a:rPr lang="en-US" sz="2000" dirty="0" smtClean="0"/>
              <a:t>We need to raise prices and cut salaries or have fewer or cheaper staff</a:t>
            </a:r>
          </a:p>
          <a:p>
            <a:pPr>
              <a:buFont typeface="Wingdings" charset="2"/>
              <a:buChar char="§"/>
            </a:pPr>
            <a:r>
              <a:rPr lang="en-US" sz="2000" dirty="0" smtClean="0"/>
              <a:t>We need to focus of core activities and spend less on training, travel, networking, conferences, marketing etc.</a:t>
            </a:r>
            <a:endParaRPr lang="en-US" sz="2000" dirty="0"/>
          </a:p>
          <a:p>
            <a:pPr>
              <a:buFont typeface="Wingdings" charset="2"/>
              <a:buChar char="§"/>
            </a:pPr>
            <a:r>
              <a:rPr lang="en-US" sz="2000" dirty="0" smtClean="0"/>
              <a:t>Compete not collaborate (whatever plan A was, plan B is always the same, EMFH !!)</a:t>
            </a:r>
          </a:p>
        </p:txBody>
      </p:sp>
    </p:spTree>
    <p:extLst>
      <p:ext uri="{BB962C8B-B14F-4D97-AF65-F5344CB8AC3E}">
        <p14:creationId xmlns:p14="http://schemas.microsoft.com/office/powerpoint/2010/main" val="22613171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sz="4400" dirty="0"/>
              <a:t>In my experience:</a:t>
            </a:r>
          </a:p>
        </p:txBody>
      </p:sp>
      <p:sp>
        <p:nvSpPr>
          <p:cNvPr id="3" name="Content Placeholder 2"/>
          <p:cNvSpPr>
            <a:spLocks noGrp="1"/>
          </p:cNvSpPr>
          <p:nvPr>
            <p:ph idx="1"/>
          </p:nvPr>
        </p:nvSpPr>
        <p:spPr/>
        <p:txBody>
          <a:bodyPr/>
          <a:lstStyle/>
          <a:p>
            <a:pPr>
              <a:buFont typeface="Wingdings" charset="2"/>
              <a:buChar char="§"/>
            </a:pPr>
            <a:r>
              <a:rPr lang="en-US" sz="4000" dirty="0" smtClean="0"/>
              <a:t>The hard stuff (collaboration, system changes) is usually cheap, &amp; </a:t>
            </a:r>
          </a:p>
          <a:p>
            <a:pPr>
              <a:buFont typeface="Wingdings" charset="2"/>
              <a:buChar char="§"/>
            </a:pPr>
            <a:r>
              <a:rPr lang="en-US" sz="4000" dirty="0" smtClean="0"/>
              <a:t>The easy stuff (buying more kit etc.) is usually expensive</a:t>
            </a:r>
          </a:p>
          <a:p>
            <a:pPr>
              <a:buFont typeface="Wingdings" charset="2"/>
              <a:buChar char="§"/>
            </a:pPr>
            <a:r>
              <a:rPr lang="en-US" sz="4000" dirty="0" smtClean="0"/>
              <a:t>Don</a:t>
            </a:r>
            <a:r>
              <a:rPr lang="fr-FR" sz="4000" dirty="0" smtClean="0"/>
              <a:t>’</a:t>
            </a:r>
            <a:r>
              <a:rPr lang="en-US" sz="4000" dirty="0" smtClean="0"/>
              <a:t>t default to the easy stuff</a:t>
            </a:r>
          </a:p>
          <a:p>
            <a:endParaRPr lang="en-US" dirty="0"/>
          </a:p>
        </p:txBody>
      </p:sp>
    </p:spTree>
    <p:extLst>
      <p:ext uri="{BB962C8B-B14F-4D97-AF65-F5344CB8AC3E}">
        <p14:creationId xmlns:p14="http://schemas.microsoft.com/office/powerpoint/2010/main" val="86005835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353539"/>
            <a:ext cx="10571998" cy="1257027"/>
          </a:xfrm>
        </p:spPr>
        <p:txBody>
          <a:bodyPr/>
          <a:lstStyle/>
          <a:p>
            <a:pPr algn="ctr"/>
            <a:r>
              <a:rPr lang="en-US" dirty="0" smtClean="0"/>
              <a:t>Individual Perspective</a:t>
            </a:r>
            <a:br>
              <a:rPr lang="en-US" dirty="0" smtClean="0"/>
            </a:br>
            <a:r>
              <a:rPr lang="en-US" dirty="0" smtClean="0"/>
              <a:t>Treatment </a:t>
            </a:r>
            <a:r>
              <a:rPr lang="en-US" dirty="0"/>
              <a:t>&amp; Recovery </a:t>
            </a:r>
            <a:r>
              <a:rPr lang="en-US" dirty="0" smtClean="0"/>
              <a:t>in Austerity</a:t>
            </a:r>
            <a:endParaRPr lang="en-US" dirty="0"/>
          </a:p>
        </p:txBody>
      </p:sp>
      <p:sp>
        <p:nvSpPr>
          <p:cNvPr id="3" name="Content Placeholder 2"/>
          <p:cNvSpPr>
            <a:spLocks noGrp="1"/>
          </p:cNvSpPr>
          <p:nvPr>
            <p:ph idx="1"/>
          </p:nvPr>
        </p:nvSpPr>
        <p:spPr>
          <a:xfrm>
            <a:off x="818712" y="2222287"/>
            <a:ext cx="10554574" cy="3958097"/>
          </a:xfrm>
        </p:spPr>
        <p:txBody>
          <a:bodyPr>
            <a:normAutofit/>
          </a:bodyPr>
          <a:lstStyle/>
          <a:p>
            <a:pPr>
              <a:buFont typeface="Wingdings" charset="2"/>
              <a:buChar char="§"/>
            </a:pPr>
            <a:r>
              <a:rPr lang="en-US" sz="2000" dirty="0" smtClean="0"/>
              <a:t>Treatment focus narrows</a:t>
            </a:r>
          </a:p>
          <a:p>
            <a:pPr>
              <a:buFont typeface="Wingdings" charset="2"/>
              <a:buChar char="§"/>
            </a:pPr>
            <a:r>
              <a:rPr lang="en-US" sz="2000" dirty="0" smtClean="0"/>
              <a:t>Fewer opportunities</a:t>
            </a:r>
          </a:p>
          <a:p>
            <a:pPr>
              <a:buFont typeface="Wingdings" charset="2"/>
              <a:buChar char="§"/>
            </a:pPr>
            <a:r>
              <a:rPr lang="en-US" sz="2000" dirty="0" smtClean="0"/>
              <a:t>Basics approach</a:t>
            </a:r>
          </a:p>
          <a:p>
            <a:pPr>
              <a:buFont typeface="Wingdings" charset="2"/>
              <a:buChar char="§"/>
            </a:pPr>
            <a:r>
              <a:rPr lang="en-US" sz="2000" dirty="0" smtClean="0"/>
              <a:t>Harder to initiate / sustain recovery</a:t>
            </a:r>
          </a:p>
          <a:p>
            <a:pPr>
              <a:buFont typeface="Wingdings" charset="2"/>
              <a:buChar char="§"/>
            </a:pPr>
            <a:r>
              <a:rPr lang="en-US" sz="2000" dirty="0" smtClean="0"/>
              <a:t>Off the peg / one size fits all options – feels impersonal (brick in the wall syndrome)</a:t>
            </a:r>
          </a:p>
          <a:p>
            <a:pPr>
              <a:buFont typeface="Wingdings" charset="2"/>
              <a:buChar char="§"/>
            </a:pPr>
            <a:r>
              <a:rPr lang="en-US" sz="2000" dirty="0" smtClean="0"/>
              <a:t>Justifies staying the same</a:t>
            </a:r>
          </a:p>
          <a:p>
            <a:pPr>
              <a:buFont typeface="Wingdings" charset="2"/>
              <a:buChar char="§"/>
            </a:pPr>
            <a:r>
              <a:rPr lang="en-US" sz="2000" dirty="0" smtClean="0"/>
              <a:t>If they’re struggling (services) what hope is there for me</a:t>
            </a:r>
            <a:endParaRPr lang="en-US" sz="2000" dirty="0"/>
          </a:p>
        </p:txBody>
      </p:sp>
    </p:spTree>
    <p:extLst>
      <p:ext uri="{BB962C8B-B14F-4D97-AF65-F5344CB8AC3E}">
        <p14:creationId xmlns:p14="http://schemas.microsoft.com/office/powerpoint/2010/main" val="39396552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Alternative Perspective - Individual</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Public Health Gold Standard Evidence</a:t>
            </a:r>
          </a:p>
          <a:p>
            <a:pPr lvl="1">
              <a:buFont typeface="Wingdings" charset="2"/>
              <a:buChar char="§"/>
            </a:pPr>
            <a:r>
              <a:rPr lang="en-US" sz="2800" dirty="0" smtClean="0"/>
              <a:t>A Home – somewhere safe to live, a nourishing environment, a place of renewal</a:t>
            </a:r>
          </a:p>
          <a:p>
            <a:pPr lvl="1">
              <a:buFont typeface="Wingdings" charset="2"/>
              <a:buChar char="§"/>
            </a:pPr>
            <a:r>
              <a:rPr lang="en-US" sz="2800" dirty="0" smtClean="0"/>
              <a:t>A Job – something to do during the day, a reason to get up and get out</a:t>
            </a:r>
            <a:endParaRPr lang="en-US" sz="2800" dirty="0"/>
          </a:p>
          <a:p>
            <a:pPr lvl="1">
              <a:buFont typeface="Wingdings" charset="2"/>
              <a:buChar char="§"/>
            </a:pPr>
            <a:r>
              <a:rPr lang="en-US" sz="2800" dirty="0" smtClean="0"/>
              <a:t>A Positive Social Network – friends, hobbies and interests, people to talk to, places to be</a:t>
            </a:r>
          </a:p>
        </p:txBody>
      </p:sp>
    </p:spTree>
    <p:extLst>
      <p:ext uri="{BB962C8B-B14F-4D97-AF65-F5344CB8AC3E}">
        <p14:creationId xmlns:p14="http://schemas.microsoft.com/office/powerpoint/2010/main" val="4349516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Tale of Two States</a:t>
            </a:r>
            <a:endParaRPr lang="en-US" dirty="0"/>
          </a:p>
        </p:txBody>
      </p:sp>
      <p:sp>
        <p:nvSpPr>
          <p:cNvPr id="3" name="Content Placeholder 2"/>
          <p:cNvSpPr>
            <a:spLocks noGrp="1"/>
          </p:cNvSpPr>
          <p:nvPr>
            <p:ph idx="1"/>
          </p:nvPr>
        </p:nvSpPr>
        <p:spPr>
          <a:xfrm>
            <a:off x="818712" y="2222287"/>
            <a:ext cx="10554574" cy="4309142"/>
          </a:xfrm>
        </p:spPr>
        <p:txBody>
          <a:bodyPr>
            <a:normAutofit lnSpcReduction="10000"/>
          </a:bodyPr>
          <a:lstStyle/>
          <a:p>
            <a:pPr marL="0" indent="0">
              <a:buNone/>
            </a:pPr>
            <a:r>
              <a:rPr lang="en-US" b="1" dirty="0" smtClean="0"/>
              <a:t>Minnesota</a:t>
            </a:r>
          </a:p>
          <a:p>
            <a:pPr>
              <a:buFont typeface="Wingdings" charset="2"/>
              <a:buChar char="§"/>
            </a:pPr>
            <a:r>
              <a:rPr lang="en-US" dirty="0" smtClean="0"/>
              <a:t>Approx. $1 Billion surplus in public funds (from the tax base)</a:t>
            </a:r>
          </a:p>
          <a:p>
            <a:pPr>
              <a:buFont typeface="Wingdings" charset="2"/>
              <a:buChar char="§"/>
            </a:pPr>
            <a:r>
              <a:rPr lang="en-US" dirty="0"/>
              <a:t>R</a:t>
            </a:r>
            <a:r>
              <a:rPr lang="en-US" dirty="0" smtClean="0"/>
              <a:t>oom for Recovery / Treatment services to make applications for funding</a:t>
            </a:r>
          </a:p>
          <a:p>
            <a:pPr>
              <a:buFont typeface="Wingdings" charset="2"/>
              <a:buChar char="§"/>
            </a:pPr>
            <a:endParaRPr lang="en-US" dirty="0"/>
          </a:p>
          <a:p>
            <a:pPr marL="0" indent="0">
              <a:buNone/>
            </a:pPr>
            <a:r>
              <a:rPr lang="en-US" b="1" dirty="0" smtClean="0"/>
              <a:t>Oklahoma</a:t>
            </a:r>
          </a:p>
          <a:p>
            <a:pPr>
              <a:buFont typeface="Wingdings" charset="2"/>
              <a:buChar char="§"/>
            </a:pPr>
            <a:r>
              <a:rPr lang="en-US" dirty="0" smtClean="0"/>
              <a:t>Approx. $800 Million deficit in public funds</a:t>
            </a:r>
          </a:p>
          <a:p>
            <a:pPr>
              <a:buFont typeface="Wingdings" charset="2"/>
              <a:buChar char="§"/>
            </a:pPr>
            <a:r>
              <a:rPr lang="en-US" dirty="0" smtClean="0"/>
              <a:t>Zero chance at the moment for services to receive new money</a:t>
            </a:r>
          </a:p>
          <a:p>
            <a:endParaRPr lang="en-US" dirty="0"/>
          </a:p>
          <a:p>
            <a:pPr marL="0" indent="0">
              <a:buNone/>
            </a:pPr>
            <a:r>
              <a:rPr lang="en-US" dirty="0" smtClean="0"/>
              <a:t>NB: in both states the public system starts too late and ends too early missing many people in the middle.  Both look longingly at the others circumstances with Minnesota longing for the levels of collaboration enjoyed in Oklahoma and Oklahoma wishing it had Minnesota's money, therefore they both have a form of deficit mindset</a:t>
            </a:r>
            <a:endParaRPr lang="en-US" dirty="0"/>
          </a:p>
        </p:txBody>
      </p:sp>
    </p:spTree>
    <p:extLst>
      <p:ext uri="{BB962C8B-B14F-4D97-AF65-F5344CB8AC3E}">
        <p14:creationId xmlns:p14="http://schemas.microsoft.com/office/powerpoint/2010/main" val="265139873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TM03457503[[fn=Quotable]]</Template>
  <TotalTime>620</TotalTime>
  <Words>866</Words>
  <Application>Microsoft Macintosh PowerPoint</Application>
  <PresentationFormat>Custom</PresentationFormat>
  <Paragraphs>81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Quotable</vt:lpstr>
      <vt:lpstr>     Treatment and Recovery in a time of Austerity </vt:lpstr>
      <vt:lpstr>This Presentation Covers</vt:lpstr>
      <vt:lpstr>In Other Words….how to stay on track</vt:lpstr>
      <vt:lpstr>(Resisting the Deficit Mindset)  Necessity is the Mother of Invention</vt:lpstr>
      <vt:lpstr>Signs and Symptoms - Service Perspective </vt:lpstr>
      <vt:lpstr>In my experience:</vt:lpstr>
      <vt:lpstr>Individual Perspective Treatment &amp; Recovery in Austerity</vt:lpstr>
      <vt:lpstr>Alternative Perspective - Individual</vt:lpstr>
      <vt:lpstr>A Tale of Two States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ISAAC UK Conference 2017 Energised for Impact  WELCOME</dc:title>
  <dc:creator>Gareth Bleasdale</dc:creator>
  <cp:lastModifiedBy>Huseyin Djemil</cp:lastModifiedBy>
  <cp:revision>39</cp:revision>
  <cp:lastPrinted>2017-10-13T22:07:32Z</cp:lastPrinted>
  <dcterms:created xsi:type="dcterms:W3CDTF">2017-09-19T12:26:37Z</dcterms:created>
  <dcterms:modified xsi:type="dcterms:W3CDTF">2017-10-13T22:19:29Z</dcterms:modified>
</cp:coreProperties>
</file>