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notesMasterIdLst>
    <p:notesMasterId r:id="rId27"/>
  </p:notesMasterIdLst>
  <p:handoutMasterIdLst>
    <p:handoutMasterId r:id="rId28"/>
  </p:handoutMasterIdLst>
  <p:sldIdLst>
    <p:sldId id="405" r:id="rId2"/>
    <p:sldId id="542" r:id="rId3"/>
    <p:sldId id="540" r:id="rId4"/>
    <p:sldId id="541" r:id="rId5"/>
    <p:sldId id="543" r:id="rId6"/>
    <p:sldId id="544" r:id="rId7"/>
    <p:sldId id="545" r:id="rId8"/>
    <p:sldId id="547" r:id="rId9"/>
    <p:sldId id="567" r:id="rId10"/>
    <p:sldId id="549" r:id="rId11"/>
    <p:sldId id="550" r:id="rId12"/>
    <p:sldId id="574" r:id="rId13"/>
    <p:sldId id="573" r:id="rId14"/>
    <p:sldId id="552" r:id="rId15"/>
    <p:sldId id="553" r:id="rId16"/>
    <p:sldId id="555" r:id="rId17"/>
    <p:sldId id="556" r:id="rId18"/>
    <p:sldId id="561" r:id="rId19"/>
    <p:sldId id="557" r:id="rId20"/>
    <p:sldId id="558" r:id="rId21"/>
    <p:sldId id="559" r:id="rId22"/>
    <p:sldId id="560" r:id="rId23"/>
    <p:sldId id="570" r:id="rId24"/>
    <p:sldId id="571" r:id="rId25"/>
    <p:sldId id="569" r:id="rId26"/>
  </p:sldIdLst>
  <p:sldSz cx="9144000" cy="6858000" type="screen4x3"/>
  <p:notesSz cx="6858000" cy="9872663"/>
  <p:defaultTextStyle>
    <a:defPPr>
      <a:defRPr lang="en-GB"/>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99"/>
    <a:srgbClr val="0000CC"/>
    <a:srgbClr val="3333FF"/>
    <a:srgbClr val="006600"/>
    <a:srgbClr val="000066"/>
    <a:srgbClr val="CC0000"/>
    <a:srgbClr val="CCFFFF"/>
    <a:srgbClr val="C0C0C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7" autoAdjust="0"/>
    <p:restoredTop sz="84563" autoAdjust="0"/>
  </p:normalViewPr>
  <p:slideViewPr>
    <p:cSldViewPr>
      <p:cViewPr varScale="1">
        <p:scale>
          <a:sx n="59" d="100"/>
          <a:sy n="59" d="100"/>
        </p:scale>
        <p:origin x="14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15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5348"/>
          </a:xfrm>
          <a:prstGeom prst="rect">
            <a:avLst/>
          </a:prstGeom>
        </p:spPr>
        <p:txBody>
          <a:bodyPr vert="horz" lIns="91440" tIns="45720" rIns="91440" bIns="45720" rtlCol="0"/>
          <a:lstStyle>
            <a:lvl1pPr algn="r">
              <a:defRPr sz="1200"/>
            </a:lvl1pPr>
          </a:lstStyle>
          <a:p>
            <a:fld id="{3627F422-3DF5-4023-909A-B628D3735D42}" type="datetimeFigureOut">
              <a:rPr lang="en-GB" smtClean="0"/>
              <a:t>13/10/2017</a:t>
            </a:fld>
            <a:endParaRPr lang="en-GB"/>
          </a:p>
        </p:txBody>
      </p:sp>
      <p:sp>
        <p:nvSpPr>
          <p:cNvPr id="4" name="Footer Placeholder 3"/>
          <p:cNvSpPr>
            <a:spLocks noGrp="1"/>
          </p:cNvSpPr>
          <p:nvPr>
            <p:ph type="ftr" sz="quarter" idx="2"/>
          </p:nvPr>
        </p:nvSpPr>
        <p:spPr>
          <a:xfrm>
            <a:off x="0" y="9377318"/>
            <a:ext cx="2971800"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377318"/>
            <a:ext cx="2971800" cy="495347"/>
          </a:xfrm>
          <a:prstGeom prst="rect">
            <a:avLst/>
          </a:prstGeom>
        </p:spPr>
        <p:txBody>
          <a:bodyPr vert="horz" lIns="91440" tIns="45720" rIns="91440" bIns="45720" rtlCol="0" anchor="b"/>
          <a:lstStyle>
            <a:lvl1pPr algn="r">
              <a:defRPr sz="1200"/>
            </a:lvl1pPr>
          </a:lstStyle>
          <a:p>
            <a:fld id="{F747D116-E662-4F11-8990-2B8675AEE934}" type="slidenum">
              <a:rPr lang="en-GB" smtClean="0"/>
              <a:t>‹#›</a:t>
            </a:fld>
            <a:endParaRPr lang="en-GB"/>
          </a:p>
        </p:txBody>
      </p:sp>
    </p:spTree>
    <p:extLst>
      <p:ext uri="{BB962C8B-B14F-4D97-AF65-F5344CB8AC3E}">
        <p14:creationId xmlns:p14="http://schemas.microsoft.com/office/powerpoint/2010/main" val="843540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936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latin typeface="Times New Roman" pitchFamily="18" charset="0"/>
              </a:defRPr>
            </a:lvl1pPr>
          </a:lstStyle>
          <a:p>
            <a:pPr>
              <a:defRPr/>
            </a:pPr>
            <a:endParaRPr lang="en-GB"/>
          </a:p>
        </p:txBody>
      </p:sp>
      <p:sp>
        <p:nvSpPr>
          <p:cNvPr id="4099" name="Rectangle 3"/>
          <p:cNvSpPr>
            <a:spLocks noGrp="1" noChangeArrowheads="1"/>
          </p:cNvSpPr>
          <p:nvPr>
            <p:ph type="dt" idx="1"/>
          </p:nvPr>
        </p:nvSpPr>
        <p:spPr bwMode="auto">
          <a:xfrm>
            <a:off x="3886200" y="0"/>
            <a:ext cx="2971800" cy="4936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latin typeface="Times New Roman" pitchFamily="18" charset="0"/>
              </a:defRPr>
            </a:lvl1pPr>
          </a:lstStyle>
          <a:p>
            <a:pPr>
              <a:defRPr/>
            </a:pPr>
            <a:endParaRPr lang="en-GB"/>
          </a:p>
        </p:txBody>
      </p:sp>
      <p:sp>
        <p:nvSpPr>
          <p:cNvPr id="91140" name="Rectangle 4"/>
          <p:cNvSpPr>
            <a:spLocks noGrp="1" noRot="1" noChangeAspect="1" noChangeArrowheads="1" noTextEdit="1"/>
          </p:cNvSpPr>
          <p:nvPr>
            <p:ph type="sldImg" idx="2"/>
          </p:nvPr>
        </p:nvSpPr>
        <p:spPr bwMode="auto">
          <a:xfrm>
            <a:off x="960438" y="739775"/>
            <a:ext cx="4937125" cy="370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689515"/>
            <a:ext cx="5029200" cy="44426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379031"/>
            <a:ext cx="2971800"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latin typeface="Times New Roman" pitchFamily="18" charset="0"/>
              </a:defRPr>
            </a:lvl1pPr>
          </a:lstStyle>
          <a:p>
            <a:pPr>
              <a:defRPr/>
            </a:pPr>
            <a:endParaRPr lang="en-GB"/>
          </a:p>
        </p:txBody>
      </p:sp>
      <p:sp>
        <p:nvSpPr>
          <p:cNvPr id="4103" name="Rectangle 7"/>
          <p:cNvSpPr>
            <a:spLocks noGrp="1" noChangeArrowheads="1"/>
          </p:cNvSpPr>
          <p:nvPr>
            <p:ph type="sldNum" sz="quarter" idx="5"/>
          </p:nvPr>
        </p:nvSpPr>
        <p:spPr bwMode="auto">
          <a:xfrm>
            <a:off x="3886200" y="9379031"/>
            <a:ext cx="2971800"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latin typeface="Times New Roman" pitchFamily="18" charset="0"/>
              </a:defRPr>
            </a:lvl1pPr>
          </a:lstStyle>
          <a:p>
            <a:pPr>
              <a:defRPr/>
            </a:pPr>
            <a:fld id="{D50E0209-CA5F-446A-822D-8381EDF14117}" type="slidenum">
              <a:rPr lang="en-GB"/>
              <a:pPr>
                <a:defRPr/>
              </a:pPr>
              <a:t>‹#›</a:t>
            </a:fld>
            <a:endParaRPr lang="en-GB"/>
          </a:p>
        </p:txBody>
      </p:sp>
    </p:spTree>
    <p:extLst>
      <p:ext uri="{BB962C8B-B14F-4D97-AF65-F5344CB8AC3E}">
        <p14:creationId xmlns:p14="http://schemas.microsoft.com/office/powerpoint/2010/main" val="38940364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0888" indent="-288925">
              <a:spcBef>
                <a:spcPct val="30000"/>
              </a:spcBef>
              <a:defRPr sz="1200">
                <a:solidFill>
                  <a:schemeClr val="tx1"/>
                </a:solidFill>
                <a:latin typeface="Arial" panose="020B0604020202020204" pitchFamily="34" charset="0"/>
              </a:defRPr>
            </a:lvl2pPr>
            <a:lvl3pPr marL="1155700" indent="-230188">
              <a:spcBef>
                <a:spcPct val="30000"/>
              </a:spcBef>
              <a:defRPr sz="1200">
                <a:solidFill>
                  <a:schemeClr val="tx1"/>
                </a:solidFill>
                <a:latin typeface="Arial" panose="020B0604020202020204" pitchFamily="34" charset="0"/>
              </a:defRPr>
            </a:lvl3pPr>
            <a:lvl4pPr marL="1617663" indent="-230188">
              <a:spcBef>
                <a:spcPct val="30000"/>
              </a:spcBef>
              <a:defRPr sz="1200">
                <a:solidFill>
                  <a:schemeClr val="tx1"/>
                </a:solidFill>
                <a:latin typeface="Arial" panose="020B0604020202020204" pitchFamily="34" charset="0"/>
              </a:defRPr>
            </a:lvl4pPr>
            <a:lvl5pPr marL="2081213" indent="-230188">
              <a:spcBef>
                <a:spcPct val="30000"/>
              </a:spcBef>
              <a:defRPr sz="1200">
                <a:solidFill>
                  <a:schemeClr val="tx1"/>
                </a:solidFill>
                <a:latin typeface="Arial" panose="020B0604020202020204" pitchFamily="34" charset="0"/>
              </a:defRPr>
            </a:lvl5pPr>
            <a:lvl6pPr marL="2538413" indent="-230188" eaLnBrk="0" fontAlgn="base" hangingPunct="0">
              <a:spcBef>
                <a:spcPct val="30000"/>
              </a:spcBef>
              <a:spcAft>
                <a:spcPct val="0"/>
              </a:spcAft>
              <a:defRPr sz="1200">
                <a:solidFill>
                  <a:schemeClr val="tx1"/>
                </a:solidFill>
                <a:latin typeface="Arial" panose="020B0604020202020204" pitchFamily="34" charset="0"/>
              </a:defRPr>
            </a:lvl6pPr>
            <a:lvl7pPr marL="2995613" indent="-230188" eaLnBrk="0" fontAlgn="base" hangingPunct="0">
              <a:spcBef>
                <a:spcPct val="30000"/>
              </a:spcBef>
              <a:spcAft>
                <a:spcPct val="0"/>
              </a:spcAft>
              <a:defRPr sz="1200">
                <a:solidFill>
                  <a:schemeClr val="tx1"/>
                </a:solidFill>
                <a:latin typeface="Arial" panose="020B0604020202020204" pitchFamily="34" charset="0"/>
              </a:defRPr>
            </a:lvl7pPr>
            <a:lvl8pPr marL="3452813" indent="-230188" eaLnBrk="0" fontAlgn="base" hangingPunct="0">
              <a:spcBef>
                <a:spcPct val="30000"/>
              </a:spcBef>
              <a:spcAft>
                <a:spcPct val="0"/>
              </a:spcAft>
              <a:defRPr sz="1200">
                <a:solidFill>
                  <a:schemeClr val="tx1"/>
                </a:solidFill>
                <a:latin typeface="Arial" panose="020B0604020202020204" pitchFamily="34" charset="0"/>
              </a:defRPr>
            </a:lvl8pPr>
            <a:lvl9pPr marL="3910013"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A65B0D5-769E-47EC-B962-05D4E488ED7B}" type="slidenum">
              <a:rPr lang="en-GB" altLang="en-US" smtClean="0">
                <a:solidFill>
                  <a:srgbClr val="000000"/>
                </a:solidFill>
              </a:rPr>
              <a:pPr>
                <a:spcBef>
                  <a:spcPct val="0"/>
                </a:spcBef>
              </a:pPr>
              <a:t>1</a:t>
            </a:fld>
            <a:endParaRPr lang="en-GB" altLang="en-US" smtClean="0">
              <a:solidFill>
                <a:srgbClr val="000000"/>
              </a:solidFill>
            </a:endParaRPr>
          </a:p>
        </p:txBody>
      </p:sp>
      <p:sp>
        <p:nvSpPr>
          <p:cNvPr id="10243" name="Rectangle 2"/>
          <p:cNvSpPr>
            <a:spLocks noGrp="1" noRot="1" noChangeAspect="1" noChangeArrowheads="1" noTextEdit="1"/>
          </p:cNvSpPr>
          <p:nvPr>
            <p:ph type="sldImg"/>
          </p:nvPr>
        </p:nvSpPr>
        <p:spPr>
          <a:xfrm>
            <a:off x="744538" y="804863"/>
            <a:ext cx="5368925" cy="4027487"/>
          </a:xfrm>
          <a:ln/>
        </p:spPr>
      </p:sp>
      <p:sp>
        <p:nvSpPr>
          <p:cNvPr id="10244" name="Rectangle 3"/>
          <p:cNvSpPr>
            <a:spLocks noGrp="1" noChangeArrowheads="1"/>
          </p:cNvSpPr>
          <p:nvPr>
            <p:ph type="body" idx="1"/>
          </p:nvPr>
        </p:nvSpPr>
        <p:spPr>
          <a:xfrm>
            <a:off x="915991" y="5099164"/>
            <a:ext cx="5026025" cy="48334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562722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300894-B6FD-FD46-958D-D246A56EC3FC}" type="slidenum">
              <a:rPr lang="en-US" smtClean="0"/>
              <a:t>10</a:t>
            </a:fld>
            <a:endParaRPr lang="en-US"/>
          </a:p>
        </p:txBody>
      </p:sp>
    </p:spTree>
    <p:extLst>
      <p:ext uri="{BB962C8B-B14F-4D97-AF65-F5344CB8AC3E}">
        <p14:creationId xmlns:p14="http://schemas.microsoft.com/office/powerpoint/2010/main" val="3877520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300894-B6FD-FD46-958D-D246A56EC3FC}" type="slidenum">
              <a:rPr lang="en-US" smtClean="0"/>
              <a:t>11</a:t>
            </a:fld>
            <a:endParaRPr lang="en-US"/>
          </a:p>
        </p:txBody>
      </p:sp>
    </p:spTree>
    <p:extLst>
      <p:ext uri="{BB962C8B-B14F-4D97-AF65-F5344CB8AC3E}">
        <p14:creationId xmlns:p14="http://schemas.microsoft.com/office/powerpoint/2010/main" val="3053200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300894-B6FD-FD46-958D-D246A56EC3FC}" type="slidenum">
              <a:rPr lang="en-US" smtClean="0"/>
              <a:t>12</a:t>
            </a:fld>
            <a:endParaRPr lang="en-US"/>
          </a:p>
        </p:txBody>
      </p:sp>
    </p:spTree>
    <p:extLst>
      <p:ext uri="{BB962C8B-B14F-4D97-AF65-F5344CB8AC3E}">
        <p14:creationId xmlns:p14="http://schemas.microsoft.com/office/powerpoint/2010/main" val="554834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300894-B6FD-FD46-958D-D246A56EC3FC}" type="slidenum">
              <a:rPr lang="en-US" smtClean="0"/>
              <a:t>13</a:t>
            </a:fld>
            <a:endParaRPr lang="en-US"/>
          </a:p>
        </p:txBody>
      </p:sp>
    </p:spTree>
    <p:extLst>
      <p:ext uri="{BB962C8B-B14F-4D97-AF65-F5344CB8AC3E}">
        <p14:creationId xmlns:p14="http://schemas.microsoft.com/office/powerpoint/2010/main" val="121563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300894-B6FD-FD46-958D-D246A56EC3FC}" type="slidenum">
              <a:rPr lang="en-US" smtClean="0"/>
              <a:t>14</a:t>
            </a:fld>
            <a:endParaRPr lang="en-US"/>
          </a:p>
        </p:txBody>
      </p:sp>
    </p:spTree>
    <p:extLst>
      <p:ext uri="{BB962C8B-B14F-4D97-AF65-F5344CB8AC3E}">
        <p14:creationId xmlns:p14="http://schemas.microsoft.com/office/powerpoint/2010/main" val="1691483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300894-B6FD-FD46-958D-D246A56EC3FC}" type="slidenum">
              <a:rPr lang="en-US" smtClean="0"/>
              <a:t>15</a:t>
            </a:fld>
            <a:endParaRPr lang="en-US"/>
          </a:p>
        </p:txBody>
      </p:sp>
    </p:spTree>
    <p:extLst>
      <p:ext uri="{BB962C8B-B14F-4D97-AF65-F5344CB8AC3E}">
        <p14:creationId xmlns:p14="http://schemas.microsoft.com/office/powerpoint/2010/main" val="4269773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300894-B6FD-FD46-958D-D246A56EC3FC}" type="slidenum">
              <a:rPr lang="en-US" smtClean="0"/>
              <a:t>16</a:t>
            </a:fld>
            <a:endParaRPr lang="en-US"/>
          </a:p>
        </p:txBody>
      </p:sp>
    </p:spTree>
    <p:extLst>
      <p:ext uri="{BB962C8B-B14F-4D97-AF65-F5344CB8AC3E}">
        <p14:creationId xmlns:p14="http://schemas.microsoft.com/office/powerpoint/2010/main" val="4154406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300894-B6FD-FD46-958D-D246A56EC3FC}" type="slidenum">
              <a:rPr lang="en-US" smtClean="0"/>
              <a:t>17</a:t>
            </a:fld>
            <a:endParaRPr lang="en-US"/>
          </a:p>
        </p:txBody>
      </p:sp>
    </p:spTree>
    <p:extLst>
      <p:ext uri="{BB962C8B-B14F-4D97-AF65-F5344CB8AC3E}">
        <p14:creationId xmlns:p14="http://schemas.microsoft.com/office/powerpoint/2010/main" val="1031924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300894-B6FD-FD46-958D-D246A56EC3FC}" type="slidenum">
              <a:rPr lang="en-US" smtClean="0"/>
              <a:t>18</a:t>
            </a:fld>
            <a:endParaRPr lang="en-US"/>
          </a:p>
        </p:txBody>
      </p:sp>
    </p:spTree>
    <p:extLst>
      <p:ext uri="{BB962C8B-B14F-4D97-AF65-F5344CB8AC3E}">
        <p14:creationId xmlns:p14="http://schemas.microsoft.com/office/powerpoint/2010/main" val="3198855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300894-B6FD-FD46-958D-D246A56EC3FC}" type="slidenum">
              <a:rPr lang="en-US" smtClean="0"/>
              <a:t>19</a:t>
            </a:fld>
            <a:endParaRPr lang="en-US"/>
          </a:p>
        </p:txBody>
      </p:sp>
    </p:spTree>
    <p:extLst>
      <p:ext uri="{BB962C8B-B14F-4D97-AF65-F5344CB8AC3E}">
        <p14:creationId xmlns:p14="http://schemas.microsoft.com/office/powerpoint/2010/main" val="3051749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300894-B6FD-FD46-958D-D246A56EC3FC}" type="slidenum">
              <a:rPr lang="en-US" smtClean="0"/>
              <a:t>2</a:t>
            </a:fld>
            <a:endParaRPr lang="en-US"/>
          </a:p>
        </p:txBody>
      </p:sp>
    </p:spTree>
    <p:extLst>
      <p:ext uri="{BB962C8B-B14F-4D97-AF65-F5344CB8AC3E}">
        <p14:creationId xmlns:p14="http://schemas.microsoft.com/office/powerpoint/2010/main" val="2106080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300894-B6FD-FD46-958D-D246A56EC3FC}" type="slidenum">
              <a:rPr lang="en-US" smtClean="0"/>
              <a:t>20</a:t>
            </a:fld>
            <a:endParaRPr lang="en-US"/>
          </a:p>
        </p:txBody>
      </p:sp>
    </p:spTree>
    <p:extLst>
      <p:ext uri="{BB962C8B-B14F-4D97-AF65-F5344CB8AC3E}">
        <p14:creationId xmlns:p14="http://schemas.microsoft.com/office/powerpoint/2010/main" val="2702976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300894-B6FD-FD46-958D-D246A56EC3FC}" type="slidenum">
              <a:rPr lang="en-US" smtClean="0"/>
              <a:t>21</a:t>
            </a:fld>
            <a:endParaRPr lang="en-US"/>
          </a:p>
        </p:txBody>
      </p:sp>
    </p:spTree>
    <p:extLst>
      <p:ext uri="{BB962C8B-B14F-4D97-AF65-F5344CB8AC3E}">
        <p14:creationId xmlns:p14="http://schemas.microsoft.com/office/powerpoint/2010/main" val="2553248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300894-B6FD-FD46-958D-D246A56EC3FC}" type="slidenum">
              <a:rPr lang="en-US" smtClean="0"/>
              <a:t>22</a:t>
            </a:fld>
            <a:endParaRPr lang="en-US"/>
          </a:p>
        </p:txBody>
      </p:sp>
    </p:spTree>
    <p:extLst>
      <p:ext uri="{BB962C8B-B14F-4D97-AF65-F5344CB8AC3E}">
        <p14:creationId xmlns:p14="http://schemas.microsoft.com/office/powerpoint/2010/main" val="946143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Personal issues can cause us to focus on ourselves rather than on the recovery needs of our client.</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50888" indent="-288925" eaLnBrk="0" hangingPunct="0">
              <a:spcBef>
                <a:spcPct val="30000"/>
              </a:spcBef>
              <a:defRPr sz="1200">
                <a:solidFill>
                  <a:schemeClr val="tx1"/>
                </a:solidFill>
                <a:latin typeface="Arial" panose="020B0604020202020204" pitchFamily="34" charset="0"/>
              </a:defRPr>
            </a:lvl2pPr>
            <a:lvl3pPr marL="1155700" indent="-230188" eaLnBrk="0" hangingPunct="0">
              <a:spcBef>
                <a:spcPct val="30000"/>
              </a:spcBef>
              <a:defRPr sz="1200">
                <a:solidFill>
                  <a:schemeClr val="tx1"/>
                </a:solidFill>
                <a:latin typeface="Arial" panose="020B0604020202020204" pitchFamily="34" charset="0"/>
              </a:defRPr>
            </a:lvl3pPr>
            <a:lvl4pPr marL="1617663" indent="-230188" eaLnBrk="0" hangingPunct="0">
              <a:spcBef>
                <a:spcPct val="30000"/>
              </a:spcBef>
              <a:defRPr sz="1200">
                <a:solidFill>
                  <a:schemeClr val="tx1"/>
                </a:solidFill>
                <a:latin typeface="Arial" panose="020B0604020202020204" pitchFamily="34" charset="0"/>
              </a:defRPr>
            </a:lvl4pPr>
            <a:lvl5pPr marL="2081213" indent="-230188" eaLnBrk="0" hangingPunct="0">
              <a:spcBef>
                <a:spcPct val="30000"/>
              </a:spcBef>
              <a:defRPr sz="1200">
                <a:solidFill>
                  <a:schemeClr val="tx1"/>
                </a:solidFill>
                <a:latin typeface="Arial" panose="020B0604020202020204" pitchFamily="34" charset="0"/>
              </a:defRPr>
            </a:lvl5pPr>
            <a:lvl6pPr marL="2538413" indent="-230188" eaLnBrk="0" fontAlgn="base" hangingPunct="0">
              <a:spcBef>
                <a:spcPct val="30000"/>
              </a:spcBef>
              <a:spcAft>
                <a:spcPct val="0"/>
              </a:spcAft>
              <a:defRPr sz="1200">
                <a:solidFill>
                  <a:schemeClr val="tx1"/>
                </a:solidFill>
                <a:latin typeface="Arial" panose="020B0604020202020204" pitchFamily="34" charset="0"/>
              </a:defRPr>
            </a:lvl6pPr>
            <a:lvl7pPr marL="2995613" indent="-230188" eaLnBrk="0" fontAlgn="base" hangingPunct="0">
              <a:spcBef>
                <a:spcPct val="30000"/>
              </a:spcBef>
              <a:spcAft>
                <a:spcPct val="0"/>
              </a:spcAft>
              <a:defRPr sz="1200">
                <a:solidFill>
                  <a:schemeClr val="tx1"/>
                </a:solidFill>
                <a:latin typeface="Arial" panose="020B0604020202020204" pitchFamily="34" charset="0"/>
              </a:defRPr>
            </a:lvl7pPr>
            <a:lvl8pPr marL="3452813" indent="-230188" eaLnBrk="0" fontAlgn="base" hangingPunct="0">
              <a:spcBef>
                <a:spcPct val="30000"/>
              </a:spcBef>
              <a:spcAft>
                <a:spcPct val="0"/>
              </a:spcAft>
              <a:defRPr sz="1200">
                <a:solidFill>
                  <a:schemeClr val="tx1"/>
                </a:solidFill>
                <a:latin typeface="Arial" panose="020B0604020202020204" pitchFamily="34" charset="0"/>
              </a:defRPr>
            </a:lvl8pPr>
            <a:lvl9pPr marL="3910013" indent="-2301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028B42D-FE66-4E44-BA49-1CA646F81549}" type="slidenum">
              <a:rPr lang="en-GB" altLang="en-US"/>
              <a:pPr eaLnBrk="1" hangingPunct="1">
                <a:spcBef>
                  <a:spcPct val="0"/>
                </a:spcBef>
              </a:pPr>
              <a:t>23</a:t>
            </a:fld>
            <a:endParaRPr lang="en-GB" altLang="en-US"/>
          </a:p>
        </p:txBody>
      </p:sp>
    </p:spTree>
    <p:extLst>
      <p:ext uri="{BB962C8B-B14F-4D97-AF65-F5344CB8AC3E}">
        <p14:creationId xmlns:p14="http://schemas.microsoft.com/office/powerpoint/2010/main" val="1947344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7D03600A-1921-4A6A-8C09-A14EB0BE0882}" type="slidenum">
              <a:rPr lang="en-GB" altLang="en-US"/>
              <a:pPr>
                <a:spcBef>
                  <a:spcPct val="0"/>
                </a:spcBef>
              </a:pPr>
              <a:t>25</a:t>
            </a:fld>
            <a:endParaRPr lang="en-GB" altLang="en-US"/>
          </a:p>
        </p:txBody>
      </p:sp>
    </p:spTree>
    <p:extLst>
      <p:ext uri="{BB962C8B-B14F-4D97-AF65-F5344CB8AC3E}">
        <p14:creationId xmlns:p14="http://schemas.microsoft.com/office/powerpoint/2010/main" val="3413809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300894-B6FD-FD46-958D-D246A56EC3FC}" type="slidenum">
              <a:rPr lang="en-US" smtClean="0"/>
              <a:t>3</a:t>
            </a:fld>
            <a:endParaRPr lang="en-US"/>
          </a:p>
        </p:txBody>
      </p:sp>
    </p:spTree>
    <p:extLst>
      <p:ext uri="{BB962C8B-B14F-4D97-AF65-F5344CB8AC3E}">
        <p14:creationId xmlns:p14="http://schemas.microsoft.com/office/powerpoint/2010/main" val="1236241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300894-B6FD-FD46-958D-D246A56EC3FC}" type="slidenum">
              <a:rPr lang="en-US" smtClean="0"/>
              <a:t>4</a:t>
            </a:fld>
            <a:endParaRPr lang="en-US"/>
          </a:p>
        </p:txBody>
      </p:sp>
    </p:spTree>
    <p:extLst>
      <p:ext uri="{BB962C8B-B14F-4D97-AF65-F5344CB8AC3E}">
        <p14:creationId xmlns:p14="http://schemas.microsoft.com/office/powerpoint/2010/main" val="450108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300894-B6FD-FD46-958D-D246A56EC3FC}" type="slidenum">
              <a:rPr lang="en-US" smtClean="0"/>
              <a:t>5</a:t>
            </a:fld>
            <a:endParaRPr lang="en-US"/>
          </a:p>
        </p:txBody>
      </p:sp>
    </p:spTree>
    <p:extLst>
      <p:ext uri="{BB962C8B-B14F-4D97-AF65-F5344CB8AC3E}">
        <p14:creationId xmlns:p14="http://schemas.microsoft.com/office/powerpoint/2010/main" val="3760565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300894-B6FD-FD46-958D-D246A56EC3FC}" type="slidenum">
              <a:rPr lang="en-US" smtClean="0"/>
              <a:t>6</a:t>
            </a:fld>
            <a:endParaRPr lang="en-US"/>
          </a:p>
        </p:txBody>
      </p:sp>
    </p:spTree>
    <p:extLst>
      <p:ext uri="{BB962C8B-B14F-4D97-AF65-F5344CB8AC3E}">
        <p14:creationId xmlns:p14="http://schemas.microsoft.com/office/powerpoint/2010/main" val="1643747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300894-B6FD-FD46-958D-D246A56EC3FC}" type="slidenum">
              <a:rPr lang="en-US" smtClean="0"/>
              <a:t>7</a:t>
            </a:fld>
            <a:endParaRPr lang="en-US"/>
          </a:p>
        </p:txBody>
      </p:sp>
    </p:spTree>
    <p:extLst>
      <p:ext uri="{BB962C8B-B14F-4D97-AF65-F5344CB8AC3E}">
        <p14:creationId xmlns:p14="http://schemas.microsoft.com/office/powerpoint/2010/main" val="1340393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300894-B6FD-FD46-958D-D246A56EC3FC}" type="slidenum">
              <a:rPr lang="en-US" smtClean="0"/>
              <a:t>8</a:t>
            </a:fld>
            <a:endParaRPr lang="en-US"/>
          </a:p>
        </p:txBody>
      </p:sp>
    </p:spTree>
    <p:extLst>
      <p:ext uri="{BB962C8B-B14F-4D97-AF65-F5344CB8AC3E}">
        <p14:creationId xmlns:p14="http://schemas.microsoft.com/office/powerpoint/2010/main" val="2384320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300894-B6FD-FD46-958D-D246A56EC3FC}" type="slidenum">
              <a:rPr lang="en-US" smtClean="0"/>
              <a:t>9</a:t>
            </a:fld>
            <a:endParaRPr lang="en-US"/>
          </a:p>
        </p:txBody>
      </p:sp>
    </p:spTree>
    <p:extLst>
      <p:ext uri="{BB962C8B-B14F-4D97-AF65-F5344CB8AC3E}">
        <p14:creationId xmlns:p14="http://schemas.microsoft.com/office/powerpoint/2010/main" val="2830800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9281D9-A6B6-4BC3-AC82-9C4DD4F4B24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17144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165B37-4897-45CD-AAFE-7E34A1D2178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07363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75D302-2320-4CD9-94A7-B6269996B8B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43181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7D917F89-484F-45C1-87C0-86A05AD4655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6514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5105CA-A560-4FC6-B35A-F4E3BCC5AD0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08224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807FFA-7286-441B-B7D4-3BC238AD7CA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91666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497E98B-A691-4E11-86FC-4998F88DC6D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48781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EB9B1EA-6241-45BF-ABBE-C45899AB3ED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81255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72B65A-FB22-4B94-ABD0-7AAC7D64C20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4183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3230B75-64BB-4CB3-A24F-2802671ABC0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699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141379-73FF-4907-9776-447F9E38394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47721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BBA098-FE7A-4BB9-85E7-E78C698E6A8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13296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solidFill>
                <a:srgbClr val="000000"/>
              </a:solidFill>
              <a:effectLst/>
              <a:latin typeface="Arial" panose="020B0604020202020204"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solidFill>
                <a:srgbClr val="000000"/>
              </a:solidFill>
              <a:effectLst/>
              <a:latin typeface="Arial" panose="020B0604020202020204"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5DDEEB0-3BEC-43C7-A0A6-2B950733B95F}" type="slidenum">
              <a:rPr lang="en-US" altLang="en-US">
                <a:solidFill>
                  <a:srgbClr val="000000"/>
                </a:solidFill>
                <a:effectLst/>
                <a:latin typeface="Arial" panose="020B0604020202020204" pitchFamily="34" charset="0"/>
              </a:rPr>
              <a:pPr>
                <a:defRPr/>
              </a:pPr>
              <a:t>‹#›</a:t>
            </a:fld>
            <a:endParaRPr lang="en-US" altLang="en-US">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91925887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stressdoc.com/four_stages_burnbout.ht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winona.edu/stress/bntstages.ht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ressdoc.com/four_stages_burnbout.ht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hse.gov.uk/stress/furtheradvice/whatisstress.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a:xfrm>
            <a:off x="519113" y="188913"/>
            <a:ext cx="8229600" cy="1151855"/>
          </a:xfrm>
        </p:spPr>
        <p:txBody>
          <a:bodyPr/>
          <a:lstStyle/>
          <a:p>
            <a:r>
              <a:rPr lang="en-US" altLang="en-US" sz="3600" b="1" i="1" dirty="0" smtClean="0">
                <a:solidFill>
                  <a:srgbClr val="0000FF"/>
                </a:solidFill>
                <a:latin typeface="Calibri" panose="020F0502020204030204" pitchFamily="34" charset="0"/>
              </a:rPr>
              <a:t>Too stressed out to care?</a:t>
            </a:r>
            <a:endParaRPr lang="en-GB" altLang="en-US" sz="3600" b="1" dirty="0" smtClean="0">
              <a:solidFill>
                <a:srgbClr val="0000FF"/>
              </a:solidFill>
              <a:latin typeface="Calibri" panose="020F0502020204030204" pitchFamily="34" charset="0"/>
            </a:endParaRPr>
          </a:p>
        </p:txBody>
      </p:sp>
      <p:sp>
        <p:nvSpPr>
          <p:cNvPr id="1028" name="Rectangle 4"/>
          <p:cNvSpPr>
            <a:spLocks noGrp="1" noChangeArrowheads="1"/>
          </p:cNvSpPr>
          <p:nvPr>
            <p:ph type="body" sz="half" idx="1"/>
          </p:nvPr>
        </p:nvSpPr>
        <p:spPr>
          <a:xfrm>
            <a:off x="560388" y="1340768"/>
            <a:ext cx="8147050" cy="4351338"/>
          </a:xfrm>
          <a:solidFill>
            <a:schemeClr val="bg1"/>
          </a:solidFill>
        </p:spPr>
        <p:txBody>
          <a:bodyPr/>
          <a:lstStyle/>
          <a:p>
            <a:pPr marL="0" indent="0">
              <a:buNone/>
            </a:pPr>
            <a:r>
              <a:rPr lang="en-GB" sz="2800" dirty="0" smtClean="0">
                <a:latin typeface="Calibri" panose="020F0502020204030204" pitchFamily="34" charset="0"/>
                <a:cs typeface="Calibri" panose="020F0502020204030204" pitchFamily="34" charset="0"/>
              </a:rPr>
              <a:t>We all know that working in the addiction field can be stressful and if we don’t look after ourselves we risk getting burnt out.  </a:t>
            </a:r>
          </a:p>
          <a:p>
            <a:pPr marL="0" indent="0">
              <a:buNone/>
            </a:pPr>
            <a:r>
              <a:rPr lang="en-GB" sz="2800" dirty="0" smtClean="0">
                <a:latin typeface="Calibri" panose="020F0502020204030204" pitchFamily="34" charset="0"/>
                <a:cs typeface="Calibri" panose="020F0502020204030204" pitchFamily="34" charset="0"/>
              </a:rPr>
              <a:t>This session will help develop self-care, leaving you better equipped to love yourself as much as those you care for (Mark 12v31). </a:t>
            </a:r>
          </a:p>
          <a:p>
            <a:r>
              <a:rPr lang="en-GB" sz="2800" dirty="0" smtClean="0">
                <a:latin typeface="Calibri" panose="020F0502020204030204" pitchFamily="34" charset="0"/>
                <a:cs typeface="Calibri" panose="020F0502020204030204" pitchFamily="34" charset="0"/>
              </a:rPr>
              <a:t>Developing self-awareness re stress </a:t>
            </a:r>
          </a:p>
          <a:p>
            <a:r>
              <a:rPr lang="en-GB" sz="2800" dirty="0" smtClean="0">
                <a:latin typeface="Calibri" panose="020F0502020204030204" pitchFamily="34" charset="0"/>
                <a:cs typeface="Calibri" panose="020F0502020204030204" pitchFamily="34" charset="0"/>
              </a:rPr>
              <a:t>Stress at work and long </a:t>
            </a:r>
            <a:r>
              <a:rPr lang="en-GB" sz="2800" dirty="0" smtClean="0">
                <a:latin typeface="Calibri" panose="020F0502020204030204" pitchFamily="34" charset="0"/>
                <a:cs typeface="Calibri" panose="020F0502020204030204" pitchFamily="34" charset="0"/>
              </a:rPr>
              <a:t>term </a:t>
            </a:r>
            <a:r>
              <a:rPr lang="en-GB" sz="2800" dirty="0" smtClean="0">
                <a:latin typeface="Calibri" panose="020F0502020204030204" pitchFamily="34" charset="0"/>
                <a:cs typeface="Calibri" panose="020F0502020204030204" pitchFamily="34" charset="0"/>
              </a:rPr>
              <a:t>stress</a:t>
            </a:r>
          </a:p>
          <a:p>
            <a:r>
              <a:rPr lang="en-GB" sz="2800" dirty="0" smtClean="0">
                <a:latin typeface="Calibri" panose="020F0502020204030204" pitchFamily="34" charset="0"/>
                <a:cs typeface="Calibri" panose="020F0502020204030204" pitchFamily="34" charset="0"/>
              </a:rPr>
              <a:t>Managing stress</a:t>
            </a:r>
          </a:p>
          <a:p>
            <a:r>
              <a:rPr lang="en-GB" sz="2800" dirty="0" smtClean="0">
                <a:latin typeface="Calibri" panose="020F0502020204030204" pitchFamily="34" charset="0"/>
                <a:cs typeface="Calibri" panose="020F0502020204030204" pitchFamily="34" charset="0"/>
              </a:rPr>
              <a:t>Recognising and dealing with burn-out </a:t>
            </a:r>
            <a:endParaRPr lang="en-GB"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1392186"/>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animEffect transition="in" filter="fade">
                                      <p:cBhvr>
                                        <p:cTn id="7" dur="500"/>
                                        <p:tgtEl>
                                          <p:spTgt spid="10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xEl>
                                              <p:pRg st="1" end="1"/>
                                            </p:txEl>
                                          </p:spTgt>
                                        </p:tgtEl>
                                        <p:attrNameLst>
                                          <p:attrName>style.visibility</p:attrName>
                                        </p:attrNameLst>
                                      </p:cBhvr>
                                      <p:to>
                                        <p:strVal val="visible"/>
                                      </p:to>
                                    </p:set>
                                    <p:animEffect transition="in" filter="fade">
                                      <p:cBhvr>
                                        <p:cTn id="12" dur="500"/>
                                        <p:tgtEl>
                                          <p:spTgt spid="10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xEl>
                                              <p:pRg st="2" end="2"/>
                                            </p:txEl>
                                          </p:spTgt>
                                        </p:tgtEl>
                                        <p:attrNameLst>
                                          <p:attrName>style.visibility</p:attrName>
                                        </p:attrNameLst>
                                      </p:cBhvr>
                                      <p:to>
                                        <p:strVal val="visible"/>
                                      </p:to>
                                    </p:set>
                                    <p:animEffect transition="in" filter="fade">
                                      <p:cBhvr>
                                        <p:cTn id="17" dur="500"/>
                                        <p:tgtEl>
                                          <p:spTgt spid="10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xEl>
                                              <p:pRg st="3" end="3"/>
                                            </p:txEl>
                                          </p:spTgt>
                                        </p:tgtEl>
                                        <p:attrNameLst>
                                          <p:attrName>style.visibility</p:attrName>
                                        </p:attrNameLst>
                                      </p:cBhvr>
                                      <p:to>
                                        <p:strVal val="visible"/>
                                      </p:to>
                                    </p:set>
                                    <p:animEffect transition="in" filter="fade">
                                      <p:cBhvr>
                                        <p:cTn id="22" dur="500"/>
                                        <p:tgtEl>
                                          <p:spTgt spid="10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xEl>
                                              <p:pRg st="4" end="4"/>
                                            </p:txEl>
                                          </p:spTgt>
                                        </p:tgtEl>
                                        <p:attrNameLst>
                                          <p:attrName>style.visibility</p:attrName>
                                        </p:attrNameLst>
                                      </p:cBhvr>
                                      <p:to>
                                        <p:strVal val="visible"/>
                                      </p:to>
                                    </p:set>
                                    <p:animEffect transition="in" filter="fade">
                                      <p:cBhvr>
                                        <p:cTn id="27" dur="500"/>
                                        <p:tgtEl>
                                          <p:spTgt spid="102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8">
                                            <p:txEl>
                                              <p:pRg st="5" end="5"/>
                                            </p:txEl>
                                          </p:spTgt>
                                        </p:tgtEl>
                                        <p:attrNameLst>
                                          <p:attrName>style.visibility</p:attrName>
                                        </p:attrNameLst>
                                      </p:cBhvr>
                                      <p:to>
                                        <p:strVal val="visible"/>
                                      </p:to>
                                    </p:set>
                                    <p:animEffect transition="in" filter="fade">
                                      <p:cBhvr>
                                        <p:cTn id="32" dur="500"/>
                                        <p:tgtEl>
                                          <p:spTgt spid="102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rmAutofit/>
          </a:bodyPr>
          <a:lstStyle/>
          <a:p>
            <a:r>
              <a:rPr lang="en-GB" b="1" dirty="0" smtClean="0">
                <a:solidFill>
                  <a:srgbClr val="0000FF"/>
                </a:solidFill>
                <a:latin typeface="Calibri" panose="020F0502020204030204" pitchFamily="34" charset="0"/>
              </a:rPr>
              <a:t>What does long term stress look like?</a:t>
            </a:r>
            <a:endParaRPr lang="en-GB" dirty="0">
              <a:solidFill>
                <a:srgbClr val="0000FF"/>
              </a:solidFill>
              <a:latin typeface="Calibri" panose="020F0502020204030204" pitchFamily="34" charset="0"/>
            </a:endParaRPr>
          </a:p>
        </p:txBody>
      </p:sp>
      <p:sp>
        <p:nvSpPr>
          <p:cNvPr id="3" name="Content Placeholder 2"/>
          <p:cNvSpPr>
            <a:spLocks noGrp="1"/>
          </p:cNvSpPr>
          <p:nvPr>
            <p:ph idx="1"/>
          </p:nvPr>
        </p:nvSpPr>
        <p:spPr>
          <a:xfrm>
            <a:off x="467544" y="908720"/>
            <a:ext cx="8496944" cy="6750531"/>
          </a:xfrm>
        </p:spPr>
        <p:txBody>
          <a:bodyPr>
            <a:noAutofit/>
          </a:bodyPr>
          <a:lstStyle/>
          <a:p>
            <a:pPr marL="0" indent="0">
              <a:buNone/>
            </a:pPr>
            <a:r>
              <a:rPr lang="en-GB" sz="2800" b="1" dirty="0">
                <a:solidFill>
                  <a:srgbClr val="000099"/>
                </a:solidFill>
                <a:latin typeface="Calibri" panose="020F0502020204030204" pitchFamily="34" charset="0"/>
              </a:rPr>
              <a:t>Long </a:t>
            </a:r>
            <a:r>
              <a:rPr lang="en-GB" sz="2800" b="1" dirty="0" smtClean="0">
                <a:solidFill>
                  <a:srgbClr val="000099"/>
                </a:solidFill>
                <a:latin typeface="Calibri" panose="020F0502020204030204" pitchFamily="34" charset="0"/>
              </a:rPr>
              <a:t>term effects </a:t>
            </a:r>
            <a:r>
              <a:rPr lang="en-GB" sz="2800" b="1" dirty="0">
                <a:solidFill>
                  <a:srgbClr val="000099"/>
                </a:solidFill>
                <a:latin typeface="Calibri" panose="020F0502020204030204" pitchFamily="34" charset="0"/>
              </a:rPr>
              <a:t>if stress is not dealt with (or dealt with using inappropriate coping mechanisms</a:t>
            </a:r>
            <a:r>
              <a:rPr lang="en-GB" sz="2800" b="1" dirty="0" smtClean="0">
                <a:solidFill>
                  <a:srgbClr val="000099"/>
                </a:solidFill>
                <a:latin typeface="Calibri" panose="020F0502020204030204" pitchFamily="34" charset="0"/>
              </a:rPr>
              <a:t>)</a:t>
            </a:r>
            <a:endParaRPr lang="en-GB" sz="2800" dirty="0">
              <a:solidFill>
                <a:srgbClr val="000099"/>
              </a:solidFill>
              <a:latin typeface="Calibri" panose="020F0502020204030204" pitchFamily="34" charset="0"/>
            </a:endParaRPr>
          </a:p>
          <a:p>
            <a:pPr lvl="0"/>
            <a:r>
              <a:rPr lang="en-GB" sz="2800" dirty="0">
                <a:solidFill>
                  <a:srgbClr val="000099"/>
                </a:solidFill>
                <a:latin typeface="Calibri" panose="020F0502020204030204" pitchFamily="34" charset="0"/>
              </a:rPr>
              <a:t>Headaches</a:t>
            </a:r>
          </a:p>
          <a:p>
            <a:pPr lvl="0"/>
            <a:r>
              <a:rPr lang="en-GB" sz="2800" dirty="0">
                <a:solidFill>
                  <a:srgbClr val="000099"/>
                </a:solidFill>
                <a:latin typeface="Calibri" panose="020F0502020204030204" pitchFamily="34" charset="0"/>
              </a:rPr>
              <a:t>Aches in the neck, shoulders, back and legs</a:t>
            </a:r>
          </a:p>
          <a:p>
            <a:pPr lvl="0"/>
            <a:r>
              <a:rPr lang="en-GB" sz="2800" dirty="0">
                <a:solidFill>
                  <a:srgbClr val="000099"/>
                </a:solidFill>
                <a:latin typeface="Calibri" panose="020F0502020204030204" pitchFamily="34" charset="0"/>
              </a:rPr>
              <a:t>Nerves, disturbed sleep</a:t>
            </a:r>
          </a:p>
          <a:p>
            <a:pPr lvl="0"/>
            <a:r>
              <a:rPr lang="en-GB" sz="2800" dirty="0">
                <a:solidFill>
                  <a:srgbClr val="000099"/>
                </a:solidFill>
                <a:latin typeface="Calibri" panose="020F0502020204030204" pitchFamily="34" charset="0"/>
              </a:rPr>
              <a:t>Skin conditions</a:t>
            </a:r>
          </a:p>
          <a:p>
            <a:pPr lvl="0"/>
            <a:r>
              <a:rPr lang="en-GB" sz="2800" dirty="0">
                <a:solidFill>
                  <a:srgbClr val="000099"/>
                </a:solidFill>
                <a:latin typeface="Calibri" panose="020F0502020204030204" pitchFamily="34" charset="0"/>
              </a:rPr>
              <a:t>Tension</a:t>
            </a:r>
          </a:p>
          <a:p>
            <a:pPr lvl="0"/>
            <a:r>
              <a:rPr lang="en-GB" sz="2800" dirty="0">
                <a:solidFill>
                  <a:srgbClr val="000099"/>
                </a:solidFill>
                <a:latin typeface="Calibri" panose="020F0502020204030204" pitchFamily="34" charset="0"/>
              </a:rPr>
              <a:t>Loss of appetite</a:t>
            </a:r>
          </a:p>
          <a:p>
            <a:pPr lvl="0"/>
            <a:r>
              <a:rPr lang="en-GB" sz="2800" dirty="0">
                <a:solidFill>
                  <a:srgbClr val="000099"/>
                </a:solidFill>
                <a:latin typeface="Calibri" panose="020F0502020204030204" pitchFamily="34" charset="0"/>
              </a:rPr>
              <a:t>Indigestion and ulcers</a:t>
            </a:r>
          </a:p>
          <a:p>
            <a:pPr lvl="0"/>
            <a:r>
              <a:rPr lang="en-GB" sz="2800" dirty="0">
                <a:solidFill>
                  <a:srgbClr val="000099"/>
                </a:solidFill>
                <a:latin typeface="Calibri" panose="020F0502020204030204" pitchFamily="34" charset="0"/>
              </a:rPr>
              <a:t>Poor circulation</a:t>
            </a:r>
          </a:p>
          <a:p>
            <a:pPr lvl="0"/>
            <a:r>
              <a:rPr lang="en-GB" sz="2800" dirty="0">
                <a:solidFill>
                  <a:srgbClr val="000099"/>
                </a:solidFill>
                <a:latin typeface="Calibri" panose="020F0502020204030204" pitchFamily="34" charset="0"/>
              </a:rPr>
              <a:t>Heart </a:t>
            </a:r>
            <a:r>
              <a:rPr lang="en-GB" sz="2800" dirty="0" smtClean="0">
                <a:solidFill>
                  <a:srgbClr val="000099"/>
                </a:solidFill>
                <a:latin typeface="Calibri" panose="020F0502020204030204" pitchFamily="34" charset="0"/>
              </a:rPr>
              <a:t>disease</a:t>
            </a:r>
            <a:endParaRPr lang="en-GB" sz="2800" dirty="0">
              <a:solidFill>
                <a:srgbClr val="000099"/>
              </a:solidFill>
              <a:latin typeface="Calibri" panose="020F0502020204030204" pitchFamily="34" charset="0"/>
            </a:endParaRPr>
          </a:p>
        </p:txBody>
      </p:sp>
    </p:spTree>
    <p:extLst>
      <p:ext uri="{BB962C8B-B14F-4D97-AF65-F5344CB8AC3E}">
        <p14:creationId xmlns:p14="http://schemas.microsoft.com/office/powerpoint/2010/main" val="60569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580">
                                          <p:stCondLst>
                                            <p:cond delay="0"/>
                                          </p:stCondLst>
                                        </p:cTn>
                                        <p:tgtEl>
                                          <p:spTgt spid="3">
                                            <p:txEl>
                                              <p:pRg st="7" end="7"/>
                                            </p:txEl>
                                          </p:spTgt>
                                        </p:tgtEl>
                                      </p:cBhvr>
                                    </p:animEffect>
                                    <p:anim calcmode="lin" valueType="num">
                                      <p:cBhvr>
                                        <p:cTn id="13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7" end="7"/>
                                            </p:txEl>
                                          </p:spTgt>
                                        </p:tgtEl>
                                      </p:cBhvr>
                                      <p:to x="100000" y="60000"/>
                                    </p:animScale>
                                    <p:animScale>
                                      <p:cBhvr>
                                        <p:cTn id="140" dur="166" decel="50000">
                                          <p:stCondLst>
                                            <p:cond delay="676"/>
                                          </p:stCondLst>
                                        </p:cTn>
                                        <p:tgtEl>
                                          <p:spTgt spid="3">
                                            <p:txEl>
                                              <p:pRg st="7" end="7"/>
                                            </p:txEl>
                                          </p:spTgt>
                                        </p:tgtEl>
                                      </p:cBhvr>
                                      <p:to x="100000" y="100000"/>
                                    </p:animScale>
                                    <p:animScale>
                                      <p:cBhvr>
                                        <p:cTn id="141" dur="26">
                                          <p:stCondLst>
                                            <p:cond delay="1312"/>
                                          </p:stCondLst>
                                        </p:cTn>
                                        <p:tgtEl>
                                          <p:spTgt spid="3">
                                            <p:txEl>
                                              <p:pRg st="7" end="7"/>
                                            </p:txEl>
                                          </p:spTgt>
                                        </p:tgtEl>
                                      </p:cBhvr>
                                      <p:to x="100000" y="80000"/>
                                    </p:animScale>
                                    <p:animScale>
                                      <p:cBhvr>
                                        <p:cTn id="142" dur="166" decel="50000">
                                          <p:stCondLst>
                                            <p:cond delay="1338"/>
                                          </p:stCondLst>
                                        </p:cTn>
                                        <p:tgtEl>
                                          <p:spTgt spid="3">
                                            <p:txEl>
                                              <p:pRg st="7" end="7"/>
                                            </p:txEl>
                                          </p:spTgt>
                                        </p:tgtEl>
                                      </p:cBhvr>
                                      <p:to x="100000" y="100000"/>
                                    </p:animScale>
                                    <p:animScale>
                                      <p:cBhvr>
                                        <p:cTn id="143" dur="26">
                                          <p:stCondLst>
                                            <p:cond delay="1642"/>
                                          </p:stCondLst>
                                        </p:cTn>
                                        <p:tgtEl>
                                          <p:spTgt spid="3">
                                            <p:txEl>
                                              <p:pRg st="7" end="7"/>
                                            </p:txEl>
                                          </p:spTgt>
                                        </p:tgtEl>
                                      </p:cBhvr>
                                      <p:to x="100000" y="90000"/>
                                    </p:animScale>
                                    <p:animScale>
                                      <p:cBhvr>
                                        <p:cTn id="144" dur="166" decel="50000">
                                          <p:stCondLst>
                                            <p:cond delay="1668"/>
                                          </p:stCondLst>
                                        </p:cTn>
                                        <p:tgtEl>
                                          <p:spTgt spid="3">
                                            <p:txEl>
                                              <p:pRg st="7" end="7"/>
                                            </p:txEl>
                                          </p:spTgt>
                                        </p:tgtEl>
                                      </p:cBhvr>
                                      <p:to x="100000" y="100000"/>
                                    </p:animScale>
                                    <p:animScale>
                                      <p:cBhvr>
                                        <p:cTn id="145" dur="26">
                                          <p:stCondLst>
                                            <p:cond delay="1808"/>
                                          </p:stCondLst>
                                        </p:cTn>
                                        <p:tgtEl>
                                          <p:spTgt spid="3">
                                            <p:txEl>
                                              <p:pRg st="7" end="7"/>
                                            </p:txEl>
                                          </p:spTgt>
                                        </p:tgtEl>
                                      </p:cBhvr>
                                      <p:to x="100000" y="95000"/>
                                    </p:animScale>
                                    <p:animScale>
                                      <p:cBhvr>
                                        <p:cTn id="146" dur="166" decel="50000">
                                          <p:stCondLst>
                                            <p:cond delay="1834"/>
                                          </p:stCondLst>
                                        </p:cTn>
                                        <p:tgtEl>
                                          <p:spTgt spid="3">
                                            <p:txEl>
                                              <p:pRg st="7" end="7"/>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nodeType="clickEffect">
                                  <p:stCondLst>
                                    <p:cond delay="0"/>
                                  </p:stCondLst>
                                  <p:childTnLst>
                                    <p:set>
                                      <p:cBhvr>
                                        <p:cTn id="150" dur="1" fill="hold">
                                          <p:stCondLst>
                                            <p:cond delay="0"/>
                                          </p:stCondLst>
                                        </p:cTn>
                                        <p:tgtEl>
                                          <p:spTgt spid="3">
                                            <p:txEl>
                                              <p:pRg st="8" end="8"/>
                                            </p:txEl>
                                          </p:spTgt>
                                        </p:tgtEl>
                                        <p:attrNameLst>
                                          <p:attrName>style.visibility</p:attrName>
                                        </p:attrNameLst>
                                      </p:cBhvr>
                                      <p:to>
                                        <p:strVal val="visible"/>
                                      </p:to>
                                    </p:set>
                                    <p:animEffect transition="in" filter="wipe(down)">
                                      <p:cBhvr>
                                        <p:cTn id="151" dur="580">
                                          <p:stCondLst>
                                            <p:cond delay="0"/>
                                          </p:stCondLst>
                                        </p:cTn>
                                        <p:tgtEl>
                                          <p:spTgt spid="3">
                                            <p:txEl>
                                              <p:pRg st="8" end="8"/>
                                            </p:txEl>
                                          </p:spTgt>
                                        </p:tgtEl>
                                      </p:cBhvr>
                                    </p:animEffect>
                                    <p:anim calcmode="lin" valueType="num">
                                      <p:cBhvr>
                                        <p:cTn id="15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8" end="8"/>
                                            </p:txEl>
                                          </p:spTgt>
                                        </p:tgtEl>
                                      </p:cBhvr>
                                      <p:to x="100000" y="60000"/>
                                    </p:animScale>
                                    <p:animScale>
                                      <p:cBhvr>
                                        <p:cTn id="158" dur="166" decel="50000">
                                          <p:stCondLst>
                                            <p:cond delay="676"/>
                                          </p:stCondLst>
                                        </p:cTn>
                                        <p:tgtEl>
                                          <p:spTgt spid="3">
                                            <p:txEl>
                                              <p:pRg st="8" end="8"/>
                                            </p:txEl>
                                          </p:spTgt>
                                        </p:tgtEl>
                                      </p:cBhvr>
                                      <p:to x="100000" y="100000"/>
                                    </p:animScale>
                                    <p:animScale>
                                      <p:cBhvr>
                                        <p:cTn id="159" dur="26">
                                          <p:stCondLst>
                                            <p:cond delay="1312"/>
                                          </p:stCondLst>
                                        </p:cTn>
                                        <p:tgtEl>
                                          <p:spTgt spid="3">
                                            <p:txEl>
                                              <p:pRg st="8" end="8"/>
                                            </p:txEl>
                                          </p:spTgt>
                                        </p:tgtEl>
                                      </p:cBhvr>
                                      <p:to x="100000" y="80000"/>
                                    </p:animScale>
                                    <p:animScale>
                                      <p:cBhvr>
                                        <p:cTn id="160" dur="166" decel="50000">
                                          <p:stCondLst>
                                            <p:cond delay="1338"/>
                                          </p:stCondLst>
                                        </p:cTn>
                                        <p:tgtEl>
                                          <p:spTgt spid="3">
                                            <p:txEl>
                                              <p:pRg st="8" end="8"/>
                                            </p:txEl>
                                          </p:spTgt>
                                        </p:tgtEl>
                                      </p:cBhvr>
                                      <p:to x="100000" y="100000"/>
                                    </p:animScale>
                                    <p:animScale>
                                      <p:cBhvr>
                                        <p:cTn id="161" dur="26">
                                          <p:stCondLst>
                                            <p:cond delay="1642"/>
                                          </p:stCondLst>
                                        </p:cTn>
                                        <p:tgtEl>
                                          <p:spTgt spid="3">
                                            <p:txEl>
                                              <p:pRg st="8" end="8"/>
                                            </p:txEl>
                                          </p:spTgt>
                                        </p:tgtEl>
                                      </p:cBhvr>
                                      <p:to x="100000" y="90000"/>
                                    </p:animScale>
                                    <p:animScale>
                                      <p:cBhvr>
                                        <p:cTn id="162" dur="166" decel="50000">
                                          <p:stCondLst>
                                            <p:cond delay="1668"/>
                                          </p:stCondLst>
                                        </p:cTn>
                                        <p:tgtEl>
                                          <p:spTgt spid="3">
                                            <p:txEl>
                                              <p:pRg st="8" end="8"/>
                                            </p:txEl>
                                          </p:spTgt>
                                        </p:tgtEl>
                                      </p:cBhvr>
                                      <p:to x="100000" y="100000"/>
                                    </p:animScale>
                                    <p:animScale>
                                      <p:cBhvr>
                                        <p:cTn id="163" dur="26">
                                          <p:stCondLst>
                                            <p:cond delay="1808"/>
                                          </p:stCondLst>
                                        </p:cTn>
                                        <p:tgtEl>
                                          <p:spTgt spid="3">
                                            <p:txEl>
                                              <p:pRg st="8" end="8"/>
                                            </p:txEl>
                                          </p:spTgt>
                                        </p:tgtEl>
                                      </p:cBhvr>
                                      <p:to x="100000" y="95000"/>
                                    </p:animScale>
                                    <p:animScale>
                                      <p:cBhvr>
                                        <p:cTn id="164" dur="166" decel="50000">
                                          <p:stCondLst>
                                            <p:cond delay="1834"/>
                                          </p:stCondLst>
                                        </p:cTn>
                                        <p:tgtEl>
                                          <p:spTgt spid="3">
                                            <p:txEl>
                                              <p:pRg st="8" end="8"/>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nodeType="clickEffect">
                                  <p:stCondLst>
                                    <p:cond delay="0"/>
                                  </p:stCondLst>
                                  <p:childTnLst>
                                    <p:set>
                                      <p:cBhvr>
                                        <p:cTn id="168" dur="1" fill="hold">
                                          <p:stCondLst>
                                            <p:cond delay="0"/>
                                          </p:stCondLst>
                                        </p:cTn>
                                        <p:tgtEl>
                                          <p:spTgt spid="3">
                                            <p:txEl>
                                              <p:pRg st="9" end="9"/>
                                            </p:txEl>
                                          </p:spTgt>
                                        </p:tgtEl>
                                        <p:attrNameLst>
                                          <p:attrName>style.visibility</p:attrName>
                                        </p:attrNameLst>
                                      </p:cBhvr>
                                      <p:to>
                                        <p:strVal val="visible"/>
                                      </p:to>
                                    </p:set>
                                    <p:animEffect transition="in" filter="wipe(down)">
                                      <p:cBhvr>
                                        <p:cTn id="169" dur="580">
                                          <p:stCondLst>
                                            <p:cond delay="0"/>
                                          </p:stCondLst>
                                        </p:cTn>
                                        <p:tgtEl>
                                          <p:spTgt spid="3">
                                            <p:txEl>
                                              <p:pRg st="9" end="9"/>
                                            </p:txEl>
                                          </p:spTgt>
                                        </p:tgtEl>
                                      </p:cBhvr>
                                    </p:animEffect>
                                    <p:anim calcmode="lin" valueType="num">
                                      <p:cBhvr>
                                        <p:cTn id="170"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3">
                                            <p:txEl>
                                              <p:pRg st="9" end="9"/>
                                            </p:txEl>
                                          </p:spTgt>
                                        </p:tgtEl>
                                      </p:cBhvr>
                                      <p:to x="100000" y="60000"/>
                                    </p:animScale>
                                    <p:animScale>
                                      <p:cBhvr>
                                        <p:cTn id="176" dur="166" decel="50000">
                                          <p:stCondLst>
                                            <p:cond delay="676"/>
                                          </p:stCondLst>
                                        </p:cTn>
                                        <p:tgtEl>
                                          <p:spTgt spid="3">
                                            <p:txEl>
                                              <p:pRg st="9" end="9"/>
                                            </p:txEl>
                                          </p:spTgt>
                                        </p:tgtEl>
                                      </p:cBhvr>
                                      <p:to x="100000" y="100000"/>
                                    </p:animScale>
                                    <p:animScale>
                                      <p:cBhvr>
                                        <p:cTn id="177" dur="26">
                                          <p:stCondLst>
                                            <p:cond delay="1312"/>
                                          </p:stCondLst>
                                        </p:cTn>
                                        <p:tgtEl>
                                          <p:spTgt spid="3">
                                            <p:txEl>
                                              <p:pRg st="9" end="9"/>
                                            </p:txEl>
                                          </p:spTgt>
                                        </p:tgtEl>
                                      </p:cBhvr>
                                      <p:to x="100000" y="80000"/>
                                    </p:animScale>
                                    <p:animScale>
                                      <p:cBhvr>
                                        <p:cTn id="178" dur="166" decel="50000">
                                          <p:stCondLst>
                                            <p:cond delay="1338"/>
                                          </p:stCondLst>
                                        </p:cTn>
                                        <p:tgtEl>
                                          <p:spTgt spid="3">
                                            <p:txEl>
                                              <p:pRg st="9" end="9"/>
                                            </p:txEl>
                                          </p:spTgt>
                                        </p:tgtEl>
                                      </p:cBhvr>
                                      <p:to x="100000" y="100000"/>
                                    </p:animScale>
                                    <p:animScale>
                                      <p:cBhvr>
                                        <p:cTn id="179" dur="26">
                                          <p:stCondLst>
                                            <p:cond delay="1642"/>
                                          </p:stCondLst>
                                        </p:cTn>
                                        <p:tgtEl>
                                          <p:spTgt spid="3">
                                            <p:txEl>
                                              <p:pRg st="9" end="9"/>
                                            </p:txEl>
                                          </p:spTgt>
                                        </p:tgtEl>
                                      </p:cBhvr>
                                      <p:to x="100000" y="90000"/>
                                    </p:animScale>
                                    <p:animScale>
                                      <p:cBhvr>
                                        <p:cTn id="180" dur="166" decel="50000">
                                          <p:stCondLst>
                                            <p:cond delay="1668"/>
                                          </p:stCondLst>
                                        </p:cTn>
                                        <p:tgtEl>
                                          <p:spTgt spid="3">
                                            <p:txEl>
                                              <p:pRg st="9" end="9"/>
                                            </p:txEl>
                                          </p:spTgt>
                                        </p:tgtEl>
                                      </p:cBhvr>
                                      <p:to x="100000" y="100000"/>
                                    </p:animScale>
                                    <p:animScale>
                                      <p:cBhvr>
                                        <p:cTn id="181" dur="26">
                                          <p:stCondLst>
                                            <p:cond delay="1808"/>
                                          </p:stCondLst>
                                        </p:cTn>
                                        <p:tgtEl>
                                          <p:spTgt spid="3">
                                            <p:txEl>
                                              <p:pRg st="9" end="9"/>
                                            </p:txEl>
                                          </p:spTgt>
                                        </p:tgtEl>
                                      </p:cBhvr>
                                      <p:to x="100000" y="95000"/>
                                    </p:animScale>
                                    <p:animScale>
                                      <p:cBhvr>
                                        <p:cTn id="182" dur="166" decel="50000">
                                          <p:stCondLst>
                                            <p:cond delay="1834"/>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408"/>
            <a:ext cx="9144000" cy="1143000"/>
          </a:xfrm>
        </p:spPr>
        <p:txBody>
          <a:bodyPr>
            <a:normAutofit/>
          </a:bodyPr>
          <a:lstStyle/>
          <a:p>
            <a:r>
              <a:rPr lang="en-GB" b="1" dirty="0" smtClean="0">
                <a:solidFill>
                  <a:srgbClr val="0000FF"/>
                </a:solidFill>
                <a:latin typeface="Calibri" panose="020F0502020204030204" pitchFamily="34" charset="0"/>
              </a:rPr>
              <a:t>Managing stress</a:t>
            </a:r>
            <a:endParaRPr lang="en-GB" dirty="0">
              <a:solidFill>
                <a:srgbClr val="0000FF"/>
              </a:solidFill>
              <a:latin typeface="Calibri" panose="020F0502020204030204" pitchFamily="34" charset="0"/>
            </a:endParaRPr>
          </a:p>
        </p:txBody>
      </p:sp>
      <p:sp>
        <p:nvSpPr>
          <p:cNvPr id="3" name="Content Placeholder 2"/>
          <p:cNvSpPr>
            <a:spLocks noGrp="1"/>
          </p:cNvSpPr>
          <p:nvPr>
            <p:ph idx="1"/>
          </p:nvPr>
        </p:nvSpPr>
        <p:spPr>
          <a:xfrm>
            <a:off x="467544" y="692696"/>
            <a:ext cx="8496944" cy="6750531"/>
          </a:xfrm>
        </p:spPr>
        <p:txBody>
          <a:bodyPr>
            <a:noAutofit/>
          </a:bodyPr>
          <a:lstStyle/>
          <a:p>
            <a:pPr marL="0" indent="0">
              <a:buNone/>
            </a:pPr>
            <a:r>
              <a:rPr lang="en-GB" sz="2800" dirty="0" smtClean="0">
                <a:solidFill>
                  <a:srgbClr val="000099"/>
                </a:solidFill>
                <a:latin typeface="Calibri" panose="020F0502020204030204" pitchFamily="34" charset="0"/>
              </a:rPr>
              <a:t>Reflect: What </a:t>
            </a:r>
            <a:r>
              <a:rPr lang="en-GB" sz="2800" dirty="0">
                <a:solidFill>
                  <a:srgbClr val="000099"/>
                </a:solidFill>
                <a:latin typeface="Calibri" panose="020F0502020204030204" pitchFamily="34" charset="0"/>
              </a:rPr>
              <a:t>are your personal stress factors or indicators? And how can/do you </a:t>
            </a:r>
            <a:r>
              <a:rPr lang="en-GB" sz="2800" dirty="0" smtClean="0">
                <a:solidFill>
                  <a:srgbClr val="000099"/>
                </a:solidFill>
                <a:latin typeface="Calibri" panose="020F0502020204030204" pitchFamily="34" charset="0"/>
              </a:rPr>
              <a:t>cope?</a:t>
            </a:r>
            <a:endParaRPr lang="en-GB" sz="2800" b="1" dirty="0">
              <a:solidFill>
                <a:srgbClr val="000099"/>
              </a:solidFill>
              <a:latin typeface="Calibri" panose="020F0502020204030204" pitchFamily="34" charset="0"/>
            </a:endParaRPr>
          </a:p>
          <a:p>
            <a:pPr marL="0" indent="0">
              <a:buNone/>
            </a:pPr>
            <a:r>
              <a:rPr lang="en-GB" sz="2800" b="1" dirty="0" smtClean="0">
                <a:solidFill>
                  <a:srgbClr val="000099"/>
                </a:solidFill>
                <a:latin typeface="Calibri" panose="020F0502020204030204" pitchFamily="34" charset="0"/>
              </a:rPr>
              <a:t>Examples </a:t>
            </a:r>
            <a:r>
              <a:rPr lang="en-GB" sz="2800" b="1" dirty="0">
                <a:solidFill>
                  <a:srgbClr val="000099"/>
                </a:solidFill>
                <a:latin typeface="Calibri" panose="020F0502020204030204" pitchFamily="34" charset="0"/>
              </a:rPr>
              <a:t>of coping </a:t>
            </a:r>
            <a:r>
              <a:rPr lang="en-GB" sz="2800" b="1" dirty="0" smtClean="0">
                <a:solidFill>
                  <a:srgbClr val="000099"/>
                </a:solidFill>
                <a:latin typeface="Calibri" panose="020F0502020204030204" pitchFamily="34" charset="0"/>
              </a:rPr>
              <a:t>strategies</a:t>
            </a:r>
            <a:endParaRPr lang="en-GB" sz="2800" dirty="0">
              <a:solidFill>
                <a:srgbClr val="000099"/>
              </a:solidFill>
              <a:latin typeface="Calibri" panose="020F0502020204030204" pitchFamily="34" charset="0"/>
            </a:endParaRPr>
          </a:p>
          <a:p>
            <a:pPr lvl="0"/>
            <a:r>
              <a:rPr lang="en-GB" sz="2800" dirty="0">
                <a:solidFill>
                  <a:srgbClr val="000099"/>
                </a:solidFill>
                <a:latin typeface="Calibri" panose="020F0502020204030204" pitchFamily="34" charset="0"/>
              </a:rPr>
              <a:t>Withdrawal from the </a:t>
            </a:r>
            <a:r>
              <a:rPr lang="en-GB" sz="2800" dirty="0" smtClean="0">
                <a:solidFill>
                  <a:srgbClr val="000099"/>
                </a:solidFill>
                <a:latin typeface="Calibri" panose="020F0502020204030204" pitchFamily="34" charset="0"/>
              </a:rPr>
              <a:t>situation (necessary at times) </a:t>
            </a:r>
            <a:endParaRPr lang="en-GB" sz="2800" dirty="0">
              <a:solidFill>
                <a:srgbClr val="000099"/>
              </a:solidFill>
              <a:latin typeface="Calibri" panose="020F0502020204030204" pitchFamily="34" charset="0"/>
            </a:endParaRPr>
          </a:p>
          <a:p>
            <a:pPr lvl="0"/>
            <a:r>
              <a:rPr lang="en-GB" sz="2800" dirty="0">
                <a:solidFill>
                  <a:srgbClr val="000099"/>
                </a:solidFill>
                <a:latin typeface="Calibri" panose="020F0502020204030204" pitchFamily="34" charset="0"/>
              </a:rPr>
              <a:t>Relational – talking to a friend for support or confronting a person about the problem, prayer</a:t>
            </a:r>
          </a:p>
          <a:p>
            <a:r>
              <a:rPr lang="en-GB" sz="2800" dirty="0">
                <a:solidFill>
                  <a:srgbClr val="000099"/>
                </a:solidFill>
                <a:latin typeface="Calibri" panose="020F0502020204030204" pitchFamily="34" charset="0"/>
              </a:rPr>
              <a:t>Environmental – listen to music, soak in a warm bath, burn a scented candle</a:t>
            </a:r>
          </a:p>
          <a:p>
            <a:pPr lvl="0"/>
            <a:r>
              <a:rPr lang="en-GB" sz="2800" dirty="0" smtClean="0">
                <a:solidFill>
                  <a:srgbClr val="000099"/>
                </a:solidFill>
                <a:latin typeface="Calibri" panose="020F0502020204030204" pitchFamily="34" charset="0"/>
              </a:rPr>
              <a:t>Physical </a:t>
            </a:r>
            <a:r>
              <a:rPr lang="en-GB" sz="2800" dirty="0">
                <a:solidFill>
                  <a:srgbClr val="000099"/>
                </a:solidFill>
                <a:latin typeface="Calibri" panose="020F0502020204030204" pitchFamily="34" charset="0"/>
              </a:rPr>
              <a:t>– deep controlled breathing, exercising </a:t>
            </a:r>
            <a:r>
              <a:rPr lang="en-GB" sz="2800" dirty="0" err="1">
                <a:solidFill>
                  <a:srgbClr val="000099"/>
                </a:solidFill>
                <a:latin typeface="Calibri" panose="020F0502020204030204" pitchFamily="34" charset="0"/>
              </a:rPr>
              <a:t>eg</a:t>
            </a:r>
            <a:r>
              <a:rPr lang="en-GB" sz="2800" dirty="0">
                <a:solidFill>
                  <a:srgbClr val="000099"/>
                </a:solidFill>
                <a:latin typeface="Calibri" panose="020F0502020204030204" pitchFamily="34" charset="0"/>
              </a:rPr>
              <a:t>. walking, cycling, squash</a:t>
            </a:r>
          </a:p>
          <a:p>
            <a:pPr lvl="0"/>
            <a:r>
              <a:rPr lang="en-GB" sz="2800" dirty="0" smtClean="0">
                <a:solidFill>
                  <a:srgbClr val="000099"/>
                </a:solidFill>
                <a:latin typeface="Calibri" panose="020F0502020204030204" pitchFamily="34" charset="0"/>
              </a:rPr>
              <a:t>Mental/emotional </a:t>
            </a:r>
            <a:r>
              <a:rPr lang="en-GB" sz="2800" dirty="0">
                <a:solidFill>
                  <a:srgbClr val="000099"/>
                </a:solidFill>
                <a:latin typeface="Calibri" panose="020F0502020204030204" pitchFamily="34" charset="0"/>
              </a:rPr>
              <a:t>– crying, shouting, space to think, refocusing/reframing, meditation, sung worship</a:t>
            </a:r>
          </a:p>
          <a:p>
            <a:pPr lvl="0"/>
            <a:r>
              <a:rPr lang="en-GB" sz="2800" dirty="0">
                <a:solidFill>
                  <a:srgbClr val="000099"/>
                </a:solidFill>
                <a:latin typeface="Calibri" panose="020F0502020204030204" pitchFamily="34" charset="0"/>
              </a:rPr>
              <a:t>Spiritual – incorporated in the </a:t>
            </a:r>
            <a:r>
              <a:rPr lang="en-GB" sz="2800" dirty="0" smtClean="0">
                <a:solidFill>
                  <a:srgbClr val="000099"/>
                </a:solidFill>
                <a:latin typeface="Calibri" panose="020F0502020204030204" pitchFamily="34" charset="0"/>
              </a:rPr>
              <a:t>above</a:t>
            </a:r>
            <a:endParaRPr lang="en-GB" sz="2800" dirty="0">
              <a:latin typeface="Calibri" panose="020F0502020204030204" pitchFamily="34" charset="0"/>
            </a:endParaRPr>
          </a:p>
          <a:p>
            <a:endParaRPr lang="en-GB" sz="2800" dirty="0">
              <a:latin typeface="Calibri" panose="020F0502020204030204" pitchFamily="34" charset="0"/>
            </a:endParaRPr>
          </a:p>
        </p:txBody>
      </p:sp>
    </p:spTree>
    <p:extLst>
      <p:ext uri="{BB962C8B-B14F-4D97-AF65-F5344CB8AC3E}">
        <p14:creationId xmlns:p14="http://schemas.microsoft.com/office/powerpoint/2010/main" val="180556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408"/>
            <a:ext cx="9144000" cy="1143000"/>
          </a:xfrm>
        </p:spPr>
        <p:txBody>
          <a:bodyPr>
            <a:normAutofit/>
          </a:bodyPr>
          <a:lstStyle/>
          <a:p>
            <a:r>
              <a:rPr lang="en-GB" b="1" dirty="0" smtClean="0">
                <a:solidFill>
                  <a:srgbClr val="0000FF"/>
                </a:solidFill>
                <a:latin typeface="Calibri" panose="020F0502020204030204" pitchFamily="34" charset="0"/>
              </a:rPr>
              <a:t>Managing stress</a:t>
            </a:r>
            <a:endParaRPr lang="en-GB" dirty="0">
              <a:solidFill>
                <a:srgbClr val="0000FF"/>
              </a:solidFill>
              <a:latin typeface="Calibri" panose="020F0502020204030204" pitchFamily="34" charset="0"/>
            </a:endParaRPr>
          </a:p>
        </p:txBody>
      </p:sp>
      <p:sp>
        <p:nvSpPr>
          <p:cNvPr id="3" name="Content Placeholder 2"/>
          <p:cNvSpPr>
            <a:spLocks noGrp="1"/>
          </p:cNvSpPr>
          <p:nvPr>
            <p:ph idx="1"/>
          </p:nvPr>
        </p:nvSpPr>
        <p:spPr>
          <a:xfrm>
            <a:off x="467544" y="692696"/>
            <a:ext cx="8496944" cy="6750531"/>
          </a:xfrm>
        </p:spPr>
        <p:txBody>
          <a:bodyPr>
            <a:noAutofit/>
          </a:bodyPr>
          <a:lstStyle/>
          <a:p>
            <a:pPr marL="0" indent="0">
              <a:buNone/>
            </a:pPr>
            <a:r>
              <a:rPr lang="en-GB" sz="2800" b="1" dirty="0">
                <a:latin typeface="Calibri" panose="020F0502020204030204" pitchFamily="34" charset="0"/>
              </a:rPr>
              <a:t>Our strategies will either exacerbate the stress, or alleviate it.</a:t>
            </a:r>
            <a:endParaRPr lang="en-GB" sz="2800" dirty="0">
              <a:latin typeface="Calibri" panose="020F0502020204030204" pitchFamily="34" charset="0"/>
            </a:endParaRPr>
          </a:p>
          <a:p>
            <a:r>
              <a:rPr lang="en-GB" sz="2800" dirty="0">
                <a:latin typeface="Calibri" panose="020F0502020204030204" pitchFamily="34" charset="0"/>
              </a:rPr>
              <a:t>Do your current strategies help? Are there others that you think might work better</a:t>
            </a:r>
            <a:r>
              <a:rPr lang="en-GB" sz="2800" dirty="0" smtClean="0">
                <a:latin typeface="Calibri" panose="020F0502020204030204" pitchFamily="34" charset="0"/>
              </a:rPr>
              <a:t>?</a:t>
            </a:r>
          </a:p>
          <a:p>
            <a:r>
              <a:rPr lang="en-GB" sz="2800" dirty="0" smtClean="0">
                <a:latin typeface="Calibri" panose="020F0502020204030204" pitchFamily="34" charset="0"/>
              </a:rPr>
              <a:t>Time for handout (see </a:t>
            </a:r>
            <a:r>
              <a:rPr lang="en-GB" sz="2800" dirty="0" err="1" smtClean="0">
                <a:latin typeface="Calibri" panose="020F0502020204030204" pitchFamily="34" charset="0"/>
              </a:rPr>
              <a:t>qs</a:t>
            </a:r>
            <a:r>
              <a:rPr lang="en-GB" sz="2800" dirty="0" smtClean="0">
                <a:latin typeface="Calibri" panose="020F0502020204030204" pitchFamily="34" charset="0"/>
              </a:rPr>
              <a:t> on next slide)</a:t>
            </a:r>
            <a:endParaRPr lang="en-GB" sz="2800" dirty="0">
              <a:latin typeface="Calibri" panose="020F0502020204030204" pitchFamily="34" charset="0"/>
            </a:endParaRPr>
          </a:p>
          <a:p>
            <a:pPr marL="0" indent="0">
              <a:buNone/>
            </a:pPr>
            <a:r>
              <a:rPr lang="en-GB" sz="2800" b="1" i="1" dirty="0">
                <a:latin typeface="Calibri" panose="020F0502020204030204" pitchFamily="34" charset="0"/>
              </a:rPr>
              <a:t>Remember stress deceives us into thinking we have no choice and we feel trapped, like a victim. “I’m damned if I do and I’m damned if I don’t”. </a:t>
            </a:r>
            <a:endParaRPr lang="en-GB" sz="2800" dirty="0">
              <a:latin typeface="Calibri" panose="020F0502020204030204" pitchFamily="34" charset="0"/>
            </a:endParaRPr>
          </a:p>
          <a:p>
            <a:r>
              <a:rPr lang="en-GB" sz="2800" dirty="0">
                <a:latin typeface="Calibri" panose="020F0502020204030204" pitchFamily="34" charset="0"/>
              </a:rPr>
              <a:t>Let’s face the facts, accept reality and feel our feelings, but don’t stop there.</a:t>
            </a:r>
          </a:p>
          <a:p>
            <a:r>
              <a:rPr lang="en-GB" sz="2800" dirty="0">
                <a:latin typeface="Calibri" panose="020F0502020204030204" pitchFamily="34" charset="0"/>
              </a:rPr>
              <a:t>Then find faith through focusing on </a:t>
            </a:r>
            <a:r>
              <a:rPr lang="en-GB" sz="2800" b="1" dirty="0">
                <a:latin typeface="Calibri" panose="020F0502020204030204" pitchFamily="34" charset="0"/>
              </a:rPr>
              <a:t>the truth</a:t>
            </a:r>
            <a:r>
              <a:rPr lang="en-GB" sz="2800" dirty="0">
                <a:latin typeface="Calibri" panose="020F0502020204030204" pitchFamily="34" charset="0"/>
              </a:rPr>
              <a:t> about the </a:t>
            </a:r>
            <a:r>
              <a:rPr lang="en-GB" sz="2800" dirty="0" smtClean="0">
                <a:latin typeface="Calibri" panose="020F0502020204030204" pitchFamily="34" charset="0"/>
              </a:rPr>
              <a:t>situation, </a:t>
            </a:r>
            <a:r>
              <a:rPr lang="en-GB" sz="2800" dirty="0">
                <a:latin typeface="Calibri" panose="020F0502020204030204" pitchFamily="34" charset="0"/>
              </a:rPr>
              <a:t>about ourselves, our feelings, about God and how he deals with and relates to us.  </a:t>
            </a:r>
          </a:p>
          <a:p>
            <a:endParaRPr lang="en-GB" sz="2800" dirty="0">
              <a:latin typeface="Calibri" panose="020F0502020204030204" pitchFamily="34" charset="0"/>
            </a:endParaRPr>
          </a:p>
        </p:txBody>
      </p:sp>
    </p:spTree>
    <p:extLst>
      <p:ext uri="{BB962C8B-B14F-4D97-AF65-F5344CB8AC3E}">
        <p14:creationId xmlns:p14="http://schemas.microsoft.com/office/powerpoint/2010/main" val="344089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out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out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out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out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out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408"/>
            <a:ext cx="9144000" cy="1143000"/>
          </a:xfrm>
        </p:spPr>
        <p:txBody>
          <a:bodyPr>
            <a:normAutofit/>
          </a:bodyPr>
          <a:lstStyle/>
          <a:p>
            <a:r>
              <a:rPr lang="en-GB" b="1" dirty="0" smtClean="0">
                <a:solidFill>
                  <a:srgbClr val="0000FF"/>
                </a:solidFill>
                <a:latin typeface="Calibri" panose="020F0502020204030204" pitchFamily="34" charset="0"/>
              </a:rPr>
              <a:t>Managing stress</a:t>
            </a:r>
            <a:endParaRPr lang="en-GB" dirty="0">
              <a:solidFill>
                <a:srgbClr val="0000FF"/>
              </a:solidFill>
              <a:latin typeface="Calibri" panose="020F0502020204030204" pitchFamily="34" charset="0"/>
            </a:endParaRPr>
          </a:p>
        </p:txBody>
      </p:sp>
      <p:sp>
        <p:nvSpPr>
          <p:cNvPr id="3" name="Content Placeholder 2"/>
          <p:cNvSpPr>
            <a:spLocks noGrp="1"/>
          </p:cNvSpPr>
          <p:nvPr>
            <p:ph idx="1"/>
          </p:nvPr>
        </p:nvSpPr>
        <p:spPr>
          <a:xfrm>
            <a:off x="467544" y="692696"/>
            <a:ext cx="8496944" cy="6750531"/>
          </a:xfrm>
        </p:spPr>
        <p:txBody>
          <a:bodyPr>
            <a:noAutofit/>
          </a:bodyPr>
          <a:lstStyle/>
          <a:p>
            <a:pPr marL="0" indent="0">
              <a:buNone/>
            </a:pPr>
            <a:r>
              <a:rPr lang="en-GB" sz="2800" dirty="0" smtClean="0">
                <a:latin typeface="Calibri" panose="020F0502020204030204" pitchFamily="34" charset="0"/>
              </a:rPr>
              <a:t>Answer the following </a:t>
            </a:r>
            <a:r>
              <a:rPr lang="en-GB" sz="2800" dirty="0" err="1" smtClean="0">
                <a:latin typeface="Calibri" panose="020F0502020204030204" pitchFamily="34" charset="0"/>
              </a:rPr>
              <a:t>qs</a:t>
            </a:r>
            <a:r>
              <a:rPr lang="en-GB" sz="2800" dirty="0" smtClean="0">
                <a:latin typeface="Calibri" panose="020F0502020204030204" pitchFamily="34" charset="0"/>
              </a:rPr>
              <a:t>. </a:t>
            </a:r>
            <a:r>
              <a:rPr lang="en-GB" sz="2800" dirty="0">
                <a:latin typeface="Calibri" panose="020F0502020204030204" pitchFamily="34" charset="0"/>
              </a:rPr>
              <a:t>o</a:t>
            </a:r>
            <a:r>
              <a:rPr lang="en-GB" sz="2800" dirty="0" smtClean="0">
                <a:latin typeface="Calibri" panose="020F0502020204030204" pitchFamily="34" charset="0"/>
              </a:rPr>
              <a:t>n your own</a:t>
            </a:r>
          </a:p>
          <a:p>
            <a:pPr lvl="0"/>
            <a:r>
              <a:rPr lang="en-GB" sz="2800" dirty="0">
                <a:latin typeface="Calibri" panose="020F0502020204030204" pitchFamily="34" charset="0"/>
                <a:cs typeface="Calibri" panose="020F0502020204030204" pitchFamily="34" charset="0"/>
              </a:rPr>
              <a:t>What in particular makes you feel stressed in this line of work </a:t>
            </a:r>
            <a:r>
              <a:rPr lang="en-GB" sz="2800" dirty="0" err="1">
                <a:latin typeface="Calibri" panose="020F0502020204030204" pitchFamily="34" charset="0"/>
                <a:cs typeface="Calibri" panose="020F0502020204030204" pitchFamily="34" charset="0"/>
              </a:rPr>
              <a:t>ie</a:t>
            </a:r>
            <a:r>
              <a:rPr lang="en-GB" sz="2800" dirty="0">
                <a:latin typeface="Calibri" panose="020F0502020204030204" pitchFamily="34" charset="0"/>
                <a:cs typeface="Calibri" panose="020F0502020204030204" pitchFamily="34" charset="0"/>
              </a:rPr>
              <a:t>. where are you vulnerable?</a:t>
            </a:r>
          </a:p>
          <a:p>
            <a:pPr lvl="0"/>
            <a:r>
              <a:rPr lang="en-GB" sz="2800" dirty="0">
                <a:latin typeface="Calibri" panose="020F0502020204030204" pitchFamily="34" charset="0"/>
                <a:cs typeface="Calibri" panose="020F0502020204030204" pitchFamily="34" charset="0"/>
              </a:rPr>
              <a:t>What are 3 of your personal stress factors or indicators you are stressed?</a:t>
            </a:r>
          </a:p>
          <a:p>
            <a:pPr lvl="0"/>
            <a:r>
              <a:rPr lang="en-GB" sz="2800" dirty="0">
                <a:latin typeface="Calibri" panose="020F0502020204030204" pitchFamily="34" charset="0"/>
                <a:cs typeface="Calibri" panose="020F0502020204030204" pitchFamily="34" charset="0"/>
              </a:rPr>
              <a:t>What are 3 of your current coping strategies and how well do they work for you?</a:t>
            </a:r>
          </a:p>
          <a:p>
            <a:pPr lvl="0"/>
            <a:r>
              <a:rPr lang="en-GB" sz="2800" dirty="0">
                <a:latin typeface="Calibri" panose="020F0502020204030204" pitchFamily="34" charset="0"/>
                <a:cs typeface="Calibri" panose="020F0502020204030204" pitchFamily="34" charset="0"/>
              </a:rPr>
              <a:t>What new coping strategy or strategies would you like to try and why?</a:t>
            </a:r>
          </a:p>
          <a:p>
            <a:pPr lvl="0"/>
            <a:r>
              <a:rPr lang="en-GB" sz="2800" dirty="0">
                <a:latin typeface="Calibri" panose="020F0502020204030204" pitchFamily="34" charset="0"/>
                <a:cs typeface="Calibri" panose="020F0502020204030204" pitchFamily="34" charset="0"/>
              </a:rPr>
              <a:t>What 2 things can you do to avoid the risk of burn out</a:t>
            </a:r>
            <a:r>
              <a:rPr lang="en-GB" sz="2800" dirty="0" smtClean="0">
                <a:latin typeface="Calibri" panose="020F0502020204030204" pitchFamily="34" charset="0"/>
                <a:cs typeface="Calibri" panose="020F0502020204030204" pitchFamily="34" charset="0"/>
              </a:rPr>
              <a:t>?</a:t>
            </a:r>
          </a:p>
          <a:p>
            <a:pPr marL="0" indent="0">
              <a:buNone/>
            </a:pPr>
            <a:endParaRPr lang="en-GB" sz="1200" dirty="0" smtClean="0">
              <a:latin typeface="Calibri" panose="020F0502020204030204" pitchFamily="34" charset="0"/>
              <a:cs typeface="Calibri" panose="020F0502020204030204" pitchFamily="34" charset="0"/>
            </a:endParaRPr>
          </a:p>
          <a:p>
            <a:pPr marL="0" indent="0">
              <a:buNone/>
            </a:pPr>
            <a:r>
              <a:rPr lang="en-GB" sz="2800" b="1" i="1" dirty="0" smtClean="0">
                <a:latin typeface="Calibri" panose="020F0502020204030204" pitchFamily="34" charset="0"/>
                <a:cs typeface="Calibri" panose="020F0502020204030204" pitchFamily="34" charset="0"/>
              </a:rPr>
              <a:t>In pairs share 1 coping strategy that works for you now &amp; 1 new coping strategy you are going to try and why.</a:t>
            </a:r>
            <a:endParaRPr lang="en-GB" sz="2800" b="1" i="1" dirty="0">
              <a:latin typeface="Calibri" panose="020F0502020204030204" pitchFamily="34" charset="0"/>
              <a:cs typeface="Calibri" panose="020F0502020204030204" pitchFamily="34" charset="0"/>
            </a:endParaRPr>
          </a:p>
          <a:p>
            <a:pPr marL="0" indent="0">
              <a:buNone/>
            </a:pPr>
            <a:endParaRPr lang="en-GB"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7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out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out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out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out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out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outVertic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264"/>
            <a:ext cx="9144000" cy="1143000"/>
          </a:xfrm>
        </p:spPr>
        <p:txBody>
          <a:bodyPr>
            <a:normAutofit/>
          </a:bodyPr>
          <a:lstStyle/>
          <a:p>
            <a:r>
              <a:rPr lang="en-GB" b="1" dirty="0" smtClean="0">
                <a:solidFill>
                  <a:srgbClr val="0000FF"/>
                </a:solidFill>
                <a:latin typeface="Calibri" panose="020F0502020204030204" pitchFamily="34" charset="0"/>
              </a:rPr>
              <a:t>Recognising and avoiding burnout</a:t>
            </a:r>
            <a:endParaRPr lang="en-GB" dirty="0">
              <a:solidFill>
                <a:srgbClr val="0000FF"/>
              </a:solidFill>
              <a:latin typeface="Calibri" panose="020F0502020204030204" pitchFamily="34" charset="0"/>
            </a:endParaRPr>
          </a:p>
        </p:txBody>
      </p:sp>
      <p:sp>
        <p:nvSpPr>
          <p:cNvPr id="3" name="Content Placeholder 2"/>
          <p:cNvSpPr>
            <a:spLocks noGrp="1"/>
          </p:cNvSpPr>
          <p:nvPr>
            <p:ph idx="1"/>
          </p:nvPr>
        </p:nvSpPr>
        <p:spPr>
          <a:xfrm>
            <a:off x="467544" y="926941"/>
            <a:ext cx="8496944" cy="6750531"/>
          </a:xfrm>
        </p:spPr>
        <p:txBody>
          <a:bodyPr>
            <a:noAutofit/>
          </a:bodyPr>
          <a:lstStyle/>
          <a:p>
            <a:pPr marL="0" indent="0">
              <a:buNone/>
            </a:pPr>
            <a:r>
              <a:rPr lang="en-GB" sz="2800" dirty="0">
                <a:latin typeface="Calibri" panose="020F0502020204030204" pitchFamily="34" charset="0"/>
              </a:rPr>
              <a:t>There are a number of models showing the progressive stages of burnout.  </a:t>
            </a:r>
            <a:r>
              <a:rPr lang="en-GB" sz="2800" dirty="0" smtClean="0">
                <a:latin typeface="Calibri" panose="020F0502020204030204" pitchFamily="34" charset="0"/>
              </a:rPr>
              <a:t>The following </a:t>
            </a:r>
            <a:r>
              <a:rPr lang="en-GB" sz="2800" dirty="0">
                <a:latin typeface="Calibri" panose="020F0502020204030204" pitchFamily="34" charset="0"/>
              </a:rPr>
              <a:t>is an amalgamation of the 4 stages of </a:t>
            </a:r>
            <a:r>
              <a:rPr lang="en-GB" sz="2800" dirty="0" smtClean="0">
                <a:latin typeface="Calibri" panose="020F0502020204030204" pitchFamily="34" charset="0"/>
              </a:rPr>
              <a:t>burnout </a:t>
            </a:r>
            <a:r>
              <a:rPr lang="en-GB" sz="2800" u="sng" dirty="0">
                <a:latin typeface="Calibri" panose="020F0502020204030204" pitchFamily="34" charset="0"/>
                <a:hlinkClick r:id="rId3"/>
              </a:rPr>
              <a:t>http://www.stressdoc.com/four_stages_burnbout.htm</a:t>
            </a:r>
            <a:r>
              <a:rPr lang="en-GB" sz="2800" dirty="0">
                <a:latin typeface="Calibri" panose="020F0502020204030204" pitchFamily="34" charset="0"/>
              </a:rPr>
              <a:t>, with an adaptation of </a:t>
            </a:r>
            <a:r>
              <a:rPr lang="en-GB" sz="2800" dirty="0" err="1">
                <a:latin typeface="Calibri" panose="020F0502020204030204" pitchFamily="34" charset="0"/>
              </a:rPr>
              <a:t>Veninga</a:t>
            </a:r>
            <a:r>
              <a:rPr lang="en-GB" sz="2800" dirty="0">
                <a:latin typeface="Calibri" panose="020F0502020204030204" pitchFamily="34" charset="0"/>
              </a:rPr>
              <a:t> and </a:t>
            </a:r>
            <a:r>
              <a:rPr lang="en-GB" sz="2800" dirty="0" err="1">
                <a:latin typeface="Calibri" panose="020F0502020204030204" pitchFamily="34" charset="0"/>
              </a:rPr>
              <a:t>Spradley's</a:t>
            </a:r>
            <a:r>
              <a:rPr lang="en-GB" sz="2800" dirty="0">
                <a:latin typeface="Calibri" panose="020F0502020204030204" pitchFamily="34" charset="0"/>
              </a:rPr>
              <a:t> (1981) model on burnout at work </a:t>
            </a:r>
            <a:r>
              <a:rPr lang="en-GB" sz="2800" u="sng" dirty="0">
                <a:latin typeface="Calibri" panose="020F0502020204030204" pitchFamily="34" charset="0"/>
                <a:hlinkClick r:id="rId4"/>
              </a:rPr>
              <a:t>http://www.winona.edu/stress/bntstages.htm</a:t>
            </a:r>
            <a:endParaRPr lang="en-GB" sz="2800" dirty="0">
              <a:latin typeface="Calibri" panose="020F0502020204030204" pitchFamily="34" charset="0"/>
            </a:endParaRPr>
          </a:p>
          <a:p>
            <a:pPr marL="0" indent="0">
              <a:buNone/>
            </a:pPr>
            <a:endParaRPr lang="en-GB" sz="2800" dirty="0"/>
          </a:p>
          <a:p>
            <a:endParaRPr lang="en-GB" sz="2800" dirty="0">
              <a:latin typeface="Calibri" panose="020F0502020204030204" pitchFamily="34" charset="0"/>
            </a:endParaRPr>
          </a:p>
        </p:txBody>
      </p:sp>
    </p:spTree>
    <p:extLst>
      <p:ext uri="{BB962C8B-B14F-4D97-AF65-F5344CB8AC3E}">
        <p14:creationId xmlns:p14="http://schemas.microsoft.com/office/powerpoint/2010/main" val="15078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00"/>
            <a:ext cx="9144000" cy="1143000"/>
          </a:xfrm>
        </p:spPr>
        <p:txBody>
          <a:bodyPr>
            <a:normAutofit/>
          </a:bodyPr>
          <a:lstStyle/>
          <a:p>
            <a:r>
              <a:rPr lang="en-GB" b="1" dirty="0" smtClean="0">
                <a:solidFill>
                  <a:srgbClr val="0000FF"/>
                </a:solidFill>
                <a:latin typeface="Calibri" panose="020F0502020204030204" pitchFamily="34" charset="0"/>
              </a:rPr>
              <a:t>Stages of burnout</a:t>
            </a:r>
            <a:endParaRPr lang="en-GB" dirty="0">
              <a:solidFill>
                <a:srgbClr val="0000FF"/>
              </a:solidFill>
              <a:latin typeface="Calibri" panose="020F0502020204030204" pitchFamily="34" charset="0"/>
            </a:endParaRPr>
          </a:p>
        </p:txBody>
      </p:sp>
      <p:sp>
        <p:nvSpPr>
          <p:cNvPr id="3" name="Content Placeholder 2"/>
          <p:cNvSpPr>
            <a:spLocks noGrp="1"/>
          </p:cNvSpPr>
          <p:nvPr>
            <p:ph idx="1"/>
          </p:nvPr>
        </p:nvSpPr>
        <p:spPr>
          <a:xfrm>
            <a:off x="251520" y="764704"/>
            <a:ext cx="8820472" cy="6750531"/>
          </a:xfrm>
        </p:spPr>
        <p:txBody>
          <a:bodyPr>
            <a:noAutofit/>
          </a:bodyPr>
          <a:lstStyle/>
          <a:p>
            <a:pPr marL="0" indent="0">
              <a:buNone/>
            </a:pPr>
            <a:r>
              <a:rPr lang="en-GB" sz="2800" b="1" dirty="0">
                <a:latin typeface="Calibri" panose="020F0502020204030204" pitchFamily="34" charset="0"/>
              </a:rPr>
              <a:t>1.</a:t>
            </a:r>
            <a:r>
              <a:rPr lang="en-GB" sz="2800" dirty="0">
                <a:latin typeface="Calibri" panose="020F0502020204030204" pitchFamily="34" charset="0"/>
              </a:rPr>
              <a:t> </a:t>
            </a:r>
            <a:r>
              <a:rPr lang="en-GB" sz="2800" b="1" dirty="0">
                <a:latin typeface="Calibri" panose="020F0502020204030204" pitchFamily="34" charset="0"/>
              </a:rPr>
              <a:t>Balancing Act</a:t>
            </a:r>
            <a:r>
              <a:rPr lang="en-GB" sz="2800" dirty="0">
                <a:latin typeface="Calibri" panose="020F0502020204030204" pitchFamily="34" charset="0"/>
              </a:rPr>
              <a:t> – There is an imbalance between the demands of your job and your personal resources. You may be working longer hours, missing breaks and meals.  You will notice an increase in the following:</a:t>
            </a:r>
          </a:p>
          <a:p>
            <a:pPr lvl="0"/>
            <a:r>
              <a:rPr lang="en-GB" sz="2800" dirty="0">
                <a:latin typeface="Calibri" panose="020F0502020204030204" pitchFamily="34" charset="0"/>
              </a:rPr>
              <a:t>job dissatisfaction</a:t>
            </a:r>
          </a:p>
          <a:p>
            <a:pPr lvl="0"/>
            <a:r>
              <a:rPr lang="en-GB" sz="2800" dirty="0">
                <a:latin typeface="Calibri" panose="020F0502020204030204" pitchFamily="34" charset="0"/>
              </a:rPr>
              <a:t>work inefficiency, including avoiding making necessary decisions, "losing" stuff at </a:t>
            </a:r>
            <a:r>
              <a:rPr lang="en-GB" sz="2800" dirty="0" smtClean="0">
                <a:latin typeface="Calibri" panose="020F0502020204030204" pitchFamily="34" charset="0"/>
              </a:rPr>
              <a:t>work </a:t>
            </a:r>
            <a:r>
              <a:rPr lang="en-GB" sz="2800" dirty="0">
                <a:latin typeface="Calibri" panose="020F0502020204030204" pitchFamily="34" charset="0"/>
              </a:rPr>
              <a:t>(even on your desk</a:t>
            </a:r>
            <a:r>
              <a:rPr lang="en-GB" sz="2800" dirty="0" smtClean="0">
                <a:latin typeface="Calibri" panose="020F0502020204030204" pitchFamily="34" charset="0"/>
              </a:rPr>
              <a:t>!) </a:t>
            </a:r>
            <a:r>
              <a:rPr lang="en-GB" sz="2800" dirty="0" err="1" smtClean="0">
                <a:latin typeface="Calibri" panose="020F0502020204030204" pitchFamily="34" charset="0"/>
              </a:rPr>
              <a:t>etc</a:t>
            </a:r>
            <a:endParaRPr lang="en-GB" sz="2800" dirty="0">
              <a:latin typeface="Calibri" panose="020F0502020204030204" pitchFamily="34" charset="0"/>
            </a:endParaRPr>
          </a:p>
          <a:p>
            <a:pPr lvl="0"/>
            <a:r>
              <a:rPr lang="en-GB" sz="2800" dirty="0">
                <a:latin typeface="Calibri" panose="020F0502020204030204" pitchFamily="34" charset="0"/>
              </a:rPr>
              <a:t>fatigue (a general fatigue, often accompanied by deep muscle fatigue)</a:t>
            </a:r>
          </a:p>
          <a:p>
            <a:pPr lvl="0"/>
            <a:r>
              <a:rPr lang="en-GB" sz="2800" dirty="0">
                <a:latin typeface="Calibri" panose="020F0502020204030204" pitchFamily="34" charset="0"/>
              </a:rPr>
              <a:t>sleep disturbances (often that you are so "busy" in your head that you can't get to </a:t>
            </a:r>
            <a:r>
              <a:rPr lang="en-GB" sz="2800" dirty="0" smtClean="0">
                <a:latin typeface="Calibri" panose="020F0502020204030204" pitchFamily="34" charset="0"/>
              </a:rPr>
              <a:t>sleep</a:t>
            </a:r>
            <a:r>
              <a:rPr lang="en-GB" sz="2800" dirty="0">
                <a:latin typeface="Calibri" panose="020F0502020204030204" pitchFamily="34" charset="0"/>
              </a:rPr>
              <a:t>)	</a:t>
            </a:r>
          </a:p>
          <a:p>
            <a:pPr lvl="0"/>
            <a:r>
              <a:rPr lang="en-GB" sz="2800" dirty="0">
                <a:latin typeface="Calibri" panose="020F0502020204030204" pitchFamily="34" charset="0"/>
              </a:rPr>
              <a:t>escapist activities of choice (including eating, drinking, smoking, zoning out in front of the TV, etc</a:t>
            </a:r>
            <a:r>
              <a:rPr lang="en-GB" sz="2800" dirty="0" smtClean="0">
                <a:latin typeface="Calibri" panose="020F0502020204030204" pitchFamily="34" charset="0"/>
              </a:rPr>
              <a:t>.</a:t>
            </a:r>
            <a:r>
              <a:rPr lang="en-GB" sz="2800" dirty="0">
                <a:latin typeface="Calibri" panose="020F0502020204030204" pitchFamily="34" charset="0"/>
              </a:rPr>
              <a:t> </a:t>
            </a:r>
          </a:p>
          <a:p>
            <a:pPr marL="0" indent="0">
              <a:buNone/>
            </a:pPr>
            <a:endParaRPr lang="en-GB" sz="2800" dirty="0"/>
          </a:p>
          <a:p>
            <a:endParaRPr lang="en-GB" sz="2800" dirty="0">
              <a:latin typeface="Calibri" panose="020F0502020204030204" pitchFamily="34" charset="0"/>
            </a:endParaRPr>
          </a:p>
        </p:txBody>
      </p:sp>
    </p:spTree>
    <p:extLst>
      <p:ext uri="{BB962C8B-B14F-4D97-AF65-F5344CB8AC3E}">
        <p14:creationId xmlns:p14="http://schemas.microsoft.com/office/powerpoint/2010/main" val="413958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00"/>
            <a:ext cx="9144000" cy="1143000"/>
          </a:xfrm>
        </p:spPr>
        <p:txBody>
          <a:bodyPr>
            <a:normAutofit/>
          </a:bodyPr>
          <a:lstStyle/>
          <a:p>
            <a:r>
              <a:rPr lang="en-GB" b="1" dirty="0" smtClean="0">
                <a:solidFill>
                  <a:srgbClr val="0000FF"/>
                </a:solidFill>
                <a:latin typeface="Calibri" panose="020F0502020204030204" pitchFamily="34" charset="0"/>
              </a:rPr>
              <a:t>Stages of burnout</a:t>
            </a:r>
            <a:endParaRPr lang="en-GB" dirty="0">
              <a:solidFill>
                <a:srgbClr val="0000FF"/>
              </a:solidFill>
              <a:latin typeface="Calibri" panose="020F0502020204030204" pitchFamily="34" charset="0"/>
            </a:endParaRPr>
          </a:p>
        </p:txBody>
      </p:sp>
      <p:sp>
        <p:nvSpPr>
          <p:cNvPr id="3" name="Content Placeholder 2"/>
          <p:cNvSpPr>
            <a:spLocks noGrp="1"/>
          </p:cNvSpPr>
          <p:nvPr>
            <p:ph idx="1"/>
          </p:nvPr>
        </p:nvSpPr>
        <p:spPr>
          <a:xfrm>
            <a:off x="251520" y="854933"/>
            <a:ext cx="8820472" cy="5598403"/>
          </a:xfrm>
        </p:spPr>
        <p:txBody>
          <a:bodyPr>
            <a:noAutofit/>
          </a:bodyPr>
          <a:lstStyle/>
          <a:p>
            <a:pPr marL="0" indent="0">
              <a:buNone/>
            </a:pPr>
            <a:r>
              <a:rPr lang="en-GB" sz="2800" b="1" dirty="0" smtClean="0">
                <a:latin typeface="Calibri" panose="020F0502020204030204" pitchFamily="34" charset="0"/>
              </a:rPr>
              <a:t>2</a:t>
            </a:r>
            <a:r>
              <a:rPr lang="en-GB" sz="2800" b="1" dirty="0">
                <a:latin typeface="Calibri" panose="020F0502020204030204" pitchFamily="34" charset="0"/>
              </a:rPr>
              <a:t>. Pessimism and Doubt </a:t>
            </a:r>
            <a:r>
              <a:rPr lang="en-GB" sz="2800" dirty="0">
                <a:latin typeface="Calibri" panose="020F0502020204030204" pitchFamily="34" charset="0"/>
              </a:rPr>
              <a:t>– about your situation and yourself.</a:t>
            </a:r>
          </a:p>
          <a:p>
            <a:pPr lvl="0"/>
            <a:r>
              <a:rPr lang="en-GB" sz="2800" dirty="0">
                <a:latin typeface="Calibri" panose="020F0502020204030204" pitchFamily="34" charset="0"/>
              </a:rPr>
              <a:t>The first stage symptoms are getting worse.  </a:t>
            </a:r>
          </a:p>
          <a:p>
            <a:pPr lvl="0"/>
            <a:r>
              <a:rPr lang="en-GB" sz="2800" dirty="0">
                <a:latin typeface="Calibri" panose="020F0502020204030204" pitchFamily="34" charset="0"/>
              </a:rPr>
              <a:t>Feeling depressed about your current situation is accompanied with a lack of confidence about the future. </a:t>
            </a:r>
          </a:p>
          <a:p>
            <a:pPr lvl="0"/>
            <a:r>
              <a:rPr lang="en-GB" sz="2800" dirty="0">
                <a:latin typeface="Calibri" panose="020F0502020204030204" pitchFamily="34" charset="0"/>
              </a:rPr>
              <a:t>Thoughts that you are an imposter begin to dominate, and you may feel a sense of shame</a:t>
            </a:r>
            <a:r>
              <a:rPr lang="en-GB" sz="2800" dirty="0" smtClean="0">
                <a:latin typeface="Calibri" panose="020F0502020204030204" pitchFamily="34" charset="0"/>
              </a:rPr>
              <a:t>.</a:t>
            </a:r>
          </a:p>
          <a:p>
            <a:pPr marL="0" lvl="0" indent="0">
              <a:buNone/>
            </a:pPr>
            <a:endParaRPr lang="en-GB" sz="2800" dirty="0" smtClean="0">
              <a:latin typeface="Calibri" panose="020F0502020204030204" pitchFamily="34" charset="0"/>
            </a:endParaRPr>
          </a:p>
          <a:p>
            <a:pPr marL="0" indent="0">
              <a:buNone/>
            </a:pPr>
            <a:r>
              <a:rPr lang="en-GB" sz="2800" b="1" dirty="0" smtClean="0">
                <a:latin typeface="Calibri" panose="020F0502020204030204" pitchFamily="34" charset="0"/>
              </a:rPr>
              <a:t>3</a:t>
            </a:r>
            <a:r>
              <a:rPr lang="en-GB" sz="2800" b="1" dirty="0">
                <a:latin typeface="Calibri" panose="020F0502020204030204" pitchFamily="34" charset="0"/>
              </a:rPr>
              <a:t>. Cynicism and hard-heartedness</a:t>
            </a:r>
            <a:r>
              <a:rPr lang="en-GB" sz="2800" dirty="0">
                <a:latin typeface="Calibri" panose="020F0502020204030204" pitchFamily="34" charset="0"/>
              </a:rPr>
              <a:t> - When feeling vulnerable or insecure is a continual experience we can become cynical and callous.</a:t>
            </a:r>
          </a:p>
          <a:p>
            <a:pPr lvl="0"/>
            <a:r>
              <a:rPr lang="en-GB" sz="2800" dirty="0">
                <a:latin typeface="Calibri" panose="020F0502020204030204" pitchFamily="34" charset="0"/>
              </a:rPr>
              <a:t>An attitude of self-protection becomes prevalent. </a:t>
            </a:r>
          </a:p>
          <a:p>
            <a:pPr lvl="0"/>
            <a:endParaRPr lang="en-GB" sz="2800" dirty="0">
              <a:latin typeface="Calibri" panose="020F0502020204030204" pitchFamily="34" charset="0"/>
            </a:endParaRPr>
          </a:p>
          <a:p>
            <a:pPr marL="0" indent="0">
              <a:buNone/>
            </a:pPr>
            <a:endParaRPr lang="en-GB" sz="2800" dirty="0"/>
          </a:p>
          <a:p>
            <a:endParaRPr lang="en-GB" sz="2800" dirty="0">
              <a:latin typeface="Calibri" panose="020F0502020204030204" pitchFamily="34" charset="0"/>
            </a:endParaRPr>
          </a:p>
        </p:txBody>
      </p:sp>
    </p:spTree>
    <p:extLst>
      <p:ext uri="{BB962C8B-B14F-4D97-AF65-F5344CB8AC3E}">
        <p14:creationId xmlns:p14="http://schemas.microsoft.com/office/powerpoint/2010/main" val="31711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00"/>
            <a:ext cx="9144000" cy="1143000"/>
          </a:xfrm>
        </p:spPr>
        <p:txBody>
          <a:bodyPr>
            <a:normAutofit/>
          </a:bodyPr>
          <a:lstStyle/>
          <a:p>
            <a:r>
              <a:rPr lang="en-GB" b="1" dirty="0" smtClean="0">
                <a:solidFill>
                  <a:srgbClr val="0000FF"/>
                </a:solidFill>
                <a:latin typeface="Calibri" panose="020F0502020204030204" pitchFamily="34" charset="0"/>
              </a:rPr>
              <a:t>Stages of burnout</a:t>
            </a:r>
            <a:endParaRPr lang="en-GB" dirty="0">
              <a:solidFill>
                <a:srgbClr val="0000FF"/>
              </a:solidFill>
              <a:latin typeface="Calibri" panose="020F0502020204030204" pitchFamily="34" charset="0"/>
            </a:endParaRPr>
          </a:p>
        </p:txBody>
      </p:sp>
      <p:sp>
        <p:nvSpPr>
          <p:cNvPr id="3" name="Content Placeholder 2"/>
          <p:cNvSpPr>
            <a:spLocks noGrp="1"/>
          </p:cNvSpPr>
          <p:nvPr>
            <p:ph idx="1"/>
          </p:nvPr>
        </p:nvSpPr>
        <p:spPr>
          <a:xfrm>
            <a:off x="251520" y="854933"/>
            <a:ext cx="8820472" cy="5598403"/>
          </a:xfrm>
        </p:spPr>
        <p:txBody>
          <a:bodyPr>
            <a:noAutofit/>
          </a:bodyPr>
          <a:lstStyle/>
          <a:p>
            <a:pPr marL="0" indent="0">
              <a:buNone/>
            </a:pPr>
            <a:r>
              <a:rPr lang="en-GB" sz="2800" b="1" dirty="0">
                <a:latin typeface="Calibri" panose="020F0502020204030204" pitchFamily="34" charset="0"/>
              </a:rPr>
              <a:t>4. Crisis</a:t>
            </a:r>
            <a:r>
              <a:rPr lang="en-GB" sz="2800" dirty="0">
                <a:latin typeface="Calibri" panose="020F0502020204030204" pitchFamily="34" charset="0"/>
              </a:rPr>
              <a:t> - Nobody can keep going at top speed, as the body and mind simply can’t cope.</a:t>
            </a:r>
          </a:p>
          <a:p>
            <a:pPr lvl="0"/>
            <a:r>
              <a:rPr lang="en-GB" sz="2800" dirty="0">
                <a:latin typeface="Calibri" panose="020F0502020204030204" pitchFamily="34" charset="0"/>
              </a:rPr>
              <a:t>Physical symptoms get worse and/or increase in number.</a:t>
            </a:r>
          </a:p>
          <a:p>
            <a:pPr lvl="0"/>
            <a:r>
              <a:rPr lang="en-GB" sz="2800" dirty="0">
                <a:latin typeface="Calibri" panose="020F0502020204030204" pitchFamily="34" charset="0"/>
              </a:rPr>
              <a:t>Small things feel very personal and you obsess about frustrations at work.  You may feel “caught between the devil and the deep blue sea” but it is critical to stop before its too late.</a:t>
            </a:r>
          </a:p>
          <a:p>
            <a:pPr lvl="0"/>
            <a:r>
              <a:rPr lang="en-GB" sz="2800" dirty="0">
                <a:latin typeface="Calibri" panose="020F0502020204030204" pitchFamily="34" charset="0"/>
              </a:rPr>
              <a:t>You develop an "escapist </a:t>
            </a:r>
            <a:r>
              <a:rPr lang="en-GB" sz="2800" dirty="0" smtClean="0">
                <a:latin typeface="Calibri" panose="020F0502020204030204" pitchFamily="34" charset="0"/>
              </a:rPr>
              <a:t>mentality“.</a:t>
            </a:r>
            <a:endParaRPr lang="en-GB" sz="2800" dirty="0">
              <a:latin typeface="Calibri" panose="020F0502020204030204" pitchFamily="34" charset="0"/>
            </a:endParaRPr>
          </a:p>
          <a:p>
            <a:pPr lvl="0"/>
            <a:endParaRPr lang="en-GB" sz="2800" dirty="0">
              <a:latin typeface="Calibri" panose="020F0502020204030204" pitchFamily="34" charset="0"/>
            </a:endParaRPr>
          </a:p>
          <a:p>
            <a:pPr marL="0" indent="0">
              <a:buNone/>
            </a:pPr>
            <a:endParaRPr lang="en-GB" sz="2800" dirty="0"/>
          </a:p>
          <a:p>
            <a:endParaRPr lang="en-GB" sz="2800" dirty="0">
              <a:latin typeface="Calibri" panose="020F0502020204030204" pitchFamily="34" charset="0"/>
            </a:endParaRPr>
          </a:p>
        </p:txBody>
      </p:sp>
    </p:spTree>
    <p:extLst>
      <p:ext uri="{BB962C8B-B14F-4D97-AF65-F5344CB8AC3E}">
        <p14:creationId xmlns:p14="http://schemas.microsoft.com/office/powerpoint/2010/main" val="221997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854933"/>
            <a:ext cx="8820472" cy="5598403"/>
          </a:xfrm>
        </p:spPr>
        <p:txBody>
          <a:bodyPr>
            <a:noAutofit/>
          </a:bodyPr>
          <a:lstStyle/>
          <a:p>
            <a:pPr marL="0" indent="0">
              <a:buNone/>
            </a:pPr>
            <a:endParaRPr lang="en-GB" sz="2800" dirty="0"/>
          </a:p>
          <a:p>
            <a:endParaRPr lang="en-GB" sz="2800" dirty="0">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87" y="188640"/>
            <a:ext cx="9144000" cy="6462713"/>
          </a:xfrm>
          <a:prstGeom prst="rect">
            <a:avLst/>
          </a:prstGeom>
        </p:spPr>
      </p:pic>
      <p:sp>
        <p:nvSpPr>
          <p:cNvPr id="5" name="Title 4"/>
          <p:cNvSpPr>
            <a:spLocks noGrp="1"/>
          </p:cNvSpPr>
          <p:nvPr>
            <p:ph type="title"/>
          </p:nvPr>
        </p:nvSpPr>
        <p:spPr/>
        <p:txBody>
          <a:bodyPr/>
          <a:lstStyle/>
          <a:p>
            <a:endParaRPr lang="en-GB"/>
          </a:p>
        </p:txBody>
      </p:sp>
    </p:spTree>
    <p:extLst>
      <p:ext uri="{BB962C8B-B14F-4D97-AF65-F5344CB8AC3E}">
        <p14:creationId xmlns:p14="http://schemas.microsoft.com/office/powerpoint/2010/main" val="354944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820472" cy="6336704"/>
          </a:xfrm>
        </p:spPr>
        <p:txBody>
          <a:bodyPr>
            <a:noAutofit/>
          </a:bodyPr>
          <a:lstStyle/>
          <a:p>
            <a:pPr marL="0" indent="0">
              <a:buNone/>
            </a:pPr>
            <a:r>
              <a:rPr lang="en-GB" sz="2800" i="1" dirty="0">
                <a:latin typeface="Calibri" panose="020F0502020204030204" pitchFamily="34" charset="0"/>
              </a:rPr>
              <a:t>“Hey, before throwing up your hands, remember...burnout is not for wimps. A lot of other folks would have jumped ship much earlier. Many of you reach the farther stages of burnout because of your tenacity and dedication. You have a strong sense of responsibility and don't like being deterred from reaching your goals. All noble qualities...unless compelled by rigid perfectionism and "there's only one right way" thinking. Then, pursuing your goals takes a back seat to proving others wrong and overcoming humiliation. You are chasing (maybe, also, being chased by) ego-driven </a:t>
            </a:r>
            <a:r>
              <a:rPr lang="en-GB" sz="2800" i="1" u="sng" dirty="0" err="1">
                <a:latin typeface="Calibri" panose="020F0502020204030204" pitchFamily="34" charset="0"/>
              </a:rPr>
              <a:t>ego</a:t>
            </a:r>
            <a:r>
              <a:rPr lang="en-GB" sz="2800" i="1" dirty="0" err="1">
                <a:latin typeface="Calibri" panose="020F0502020204030204" pitchFamily="34" charset="0"/>
              </a:rPr>
              <a:t>als</a:t>
            </a:r>
            <a:r>
              <a:rPr lang="en-GB" sz="2800" i="1" dirty="0">
                <a:latin typeface="Calibri" panose="020F0502020204030204" pitchFamily="34" charset="0"/>
              </a:rPr>
              <a:t>. Especially in times of overload, uncertainty and major change, "driven and rigid responsibility" can quickly transform a performance benefit into a personal and professional liability</a:t>
            </a:r>
            <a:r>
              <a:rPr lang="en-GB" sz="2800" i="1" dirty="0" smtClean="0">
                <a:latin typeface="Calibri" panose="020F0502020204030204" pitchFamily="34" charset="0"/>
              </a:rPr>
              <a:t>.”</a:t>
            </a:r>
            <a:r>
              <a:rPr lang="en-GB" sz="2800" dirty="0">
                <a:latin typeface="Calibri" panose="020F0502020204030204" pitchFamily="34" charset="0"/>
              </a:rPr>
              <a:t> </a:t>
            </a:r>
            <a:r>
              <a:rPr lang="en-GB" sz="2800" dirty="0" smtClean="0">
                <a:latin typeface="Calibri" panose="020F0502020204030204" pitchFamily="34" charset="0"/>
              </a:rPr>
              <a:t>Mark </a:t>
            </a:r>
            <a:r>
              <a:rPr lang="en-GB" sz="2800" dirty="0" err="1">
                <a:latin typeface="Calibri" panose="020F0502020204030204" pitchFamily="34" charset="0"/>
              </a:rPr>
              <a:t>Gorkin</a:t>
            </a:r>
            <a:r>
              <a:rPr lang="en-GB" sz="2800" dirty="0">
                <a:latin typeface="Calibri" panose="020F0502020204030204" pitchFamily="34" charset="0"/>
              </a:rPr>
              <a:t>, </a:t>
            </a:r>
            <a:r>
              <a:rPr lang="en-GB" sz="2800" u="sng" dirty="0" smtClean="0">
                <a:latin typeface="Calibri" panose="020F0502020204030204" pitchFamily="34" charset="0"/>
                <a:hlinkClick r:id="rId3"/>
              </a:rPr>
              <a:t>http</a:t>
            </a:r>
            <a:r>
              <a:rPr lang="en-GB" sz="2800" u="sng" dirty="0">
                <a:latin typeface="Calibri" panose="020F0502020204030204" pitchFamily="34" charset="0"/>
                <a:hlinkClick r:id="rId3"/>
              </a:rPr>
              <a:t>://www.stressdoc.com/four_stages_burnbout.htm</a:t>
            </a:r>
            <a:endParaRPr lang="en-GB" sz="2800" dirty="0">
              <a:latin typeface="Calibri" panose="020F0502020204030204" pitchFamily="34" charset="0"/>
            </a:endParaRPr>
          </a:p>
          <a:p>
            <a:r>
              <a:rPr lang="en-GB" sz="2800" dirty="0">
                <a:latin typeface="Calibri" panose="020F0502020204030204" pitchFamily="34" charset="0"/>
              </a:rPr>
              <a:t> </a:t>
            </a:r>
          </a:p>
          <a:p>
            <a:pPr lvl="0"/>
            <a:endParaRPr lang="en-GB" sz="2800" dirty="0">
              <a:latin typeface="Calibri" panose="020F0502020204030204" pitchFamily="34" charset="0"/>
            </a:endParaRPr>
          </a:p>
          <a:p>
            <a:pPr marL="0" indent="0">
              <a:buNone/>
            </a:pPr>
            <a:endParaRPr lang="en-GB" sz="2800" dirty="0"/>
          </a:p>
          <a:p>
            <a:endParaRPr lang="en-GB" sz="2800" dirty="0">
              <a:latin typeface="Calibri" panose="020F0502020204030204" pitchFamily="34" charset="0"/>
            </a:endParaRPr>
          </a:p>
        </p:txBody>
      </p:sp>
    </p:spTree>
    <p:extLst>
      <p:ext uri="{BB962C8B-B14F-4D97-AF65-F5344CB8AC3E}">
        <p14:creationId xmlns:p14="http://schemas.microsoft.com/office/powerpoint/2010/main" val="79489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752"/>
            <a:ext cx="9144000" cy="1143000"/>
          </a:xfrm>
        </p:spPr>
        <p:txBody>
          <a:bodyPr>
            <a:normAutofit fontScale="90000"/>
          </a:bodyPr>
          <a:lstStyle/>
          <a:p>
            <a:r>
              <a:rPr lang="en-GB" b="1" dirty="0" smtClean="0">
                <a:solidFill>
                  <a:srgbClr val="0000FF"/>
                </a:solidFill>
                <a:latin typeface="Calibri" panose="020F0502020204030204" pitchFamily="34" charset="0"/>
              </a:rPr>
              <a:t>Developing self-awareness,                            in terms of self-care</a:t>
            </a:r>
            <a:endParaRPr lang="en-GB" dirty="0">
              <a:solidFill>
                <a:srgbClr val="0000FF"/>
              </a:solidFill>
              <a:latin typeface="Calibri" panose="020F0502020204030204" pitchFamily="34" charset="0"/>
            </a:endParaRPr>
          </a:p>
        </p:txBody>
      </p:sp>
      <p:sp>
        <p:nvSpPr>
          <p:cNvPr id="3" name="Content Placeholder 2"/>
          <p:cNvSpPr>
            <a:spLocks noGrp="1"/>
          </p:cNvSpPr>
          <p:nvPr>
            <p:ph idx="1"/>
          </p:nvPr>
        </p:nvSpPr>
        <p:spPr>
          <a:xfrm>
            <a:off x="467544" y="1286981"/>
            <a:ext cx="8496944" cy="6750531"/>
          </a:xfrm>
        </p:spPr>
        <p:txBody>
          <a:bodyPr>
            <a:noAutofit/>
          </a:bodyPr>
          <a:lstStyle/>
          <a:p>
            <a:pPr marL="0" indent="0">
              <a:buNone/>
            </a:pPr>
            <a:r>
              <a:rPr lang="en-GB" sz="2800" b="1" dirty="0" smtClean="0">
                <a:latin typeface="Calibri" panose="020F0502020204030204" pitchFamily="34" charset="0"/>
              </a:rPr>
              <a:t>What </a:t>
            </a:r>
            <a:r>
              <a:rPr lang="en-GB" sz="2800" b="1" dirty="0">
                <a:latin typeface="Calibri" panose="020F0502020204030204" pitchFamily="34" charset="0"/>
              </a:rPr>
              <a:t>is </a:t>
            </a:r>
            <a:r>
              <a:rPr lang="en-GB" sz="2800" b="1" dirty="0" smtClean="0">
                <a:latin typeface="Calibri" panose="020F0502020204030204" pitchFamily="34" charset="0"/>
              </a:rPr>
              <a:t>stress?</a:t>
            </a:r>
          </a:p>
          <a:p>
            <a:pPr marL="0" indent="0">
              <a:buNone/>
            </a:pPr>
            <a:endParaRPr lang="en-GB" sz="2800" dirty="0">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7888" y="1989179"/>
            <a:ext cx="6588224" cy="4392149"/>
          </a:xfrm>
          <a:prstGeom prst="rect">
            <a:avLst/>
          </a:prstGeom>
        </p:spPr>
      </p:pic>
    </p:spTree>
    <p:extLst>
      <p:ext uri="{BB962C8B-B14F-4D97-AF65-F5344CB8AC3E}">
        <p14:creationId xmlns:p14="http://schemas.microsoft.com/office/powerpoint/2010/main" val="48513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2)">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00"/>
            <a:ext cx="9144000" cy="1143000"/>
          </a:xfrm>
        </p:spPr>
        <p:txBody>
          <a:bodyPr>
            <a:normAutofit/>
          </a:bodyPr>
          <a:lstStyle/>
          <a:p>
            <a:r>
              <a:rPr lang="en-GB" b="1" dirty="0" smtClean="0">
                <a:solidFill>
                  <a:srgbClr val="0000FF"/>
                </a:solidFill>
                <a:latin typeface="Calibri" panose="020F0502020204030204" pitchFamily="34" charset="0"/>
              </a:rPr>
              <a:t>Dealing with burnout</a:t>
            </a:r>
            <a:endParaRPr lang="en-GB" dirty="0">
              <a:solidFill>
                <a:srgbClr val="0000FF"/>
              </a:solidFill>
              <a:latin typeface="Calibri" panose="020F0502020204030204" pitchFamily="34" charset="0"/>
            </a:endParaRPr>
          </a:p>
        </p:txBody>
      </p:sp>
      <p:sp>
        <p:nvSpPr>
          <p:cNvPr id="3" name="Content Placeholder 2"/>
          <p:cNvSpPr>
            <a:spLocks noGrp="1"/>
          </p:cNvSpPr>
          <p:nvPr>
            <p:ph idx="1"/>
          </p:nvPr>
        </p:nvSpPr>
        <p:spPr>
          <a:xfrm>
            <a:off x="251520" y="854933"/>
            <a:ext cx="8820472" cy="5598403"/>
          </a:xfrm>
        </p:spPr>
        <p:txBody>
          <a:bodyPr>
            <a:noAutofit/>
          </a:bodyPr>
          <a:lstStyle/>
          <a:p>
            <a:r>
              <a:rPr lang="en-GB" sz="2800" dirty="0">
                <a:latin typeface="Calibri" panose="020F0502020204030204" pitchFamily="34" charset="0"/>
              </a:rPr>
              <a:t>It is vital that we get help in a crisis, ideally from someone suitably trained and experienced.</a:t>
            </a:r>
          </a:p>
          <a:p>
            <a:r>
              <a:rPr lang="en-GB" sz="2800" dirty="0">
                <a:latin typeface="Calibri" panose="020F0502020204030204" pitchFamily="34" charset="0"/>
              </a:rPr>
              <a:t>Taking time off is essential, before we are forced into it.</a:t>
            </a:r>
          </a:p>
          <a:p>
            <a:r>
              <a:rPr lang="en-GB" sz="2800" dirty="0">
                <a:latin typeface="Calibri" panose="020F0502020204030204" pitchFamily="34" charset="0"/>
              </a:rPr>
              <a:t>We need to face our denial and confront our negative attitudes. </a:t>
            </a:r>
          </a:p>
          <a:p>
            <a:r>
              <a:rPr lang="en-GB" sz="2800" dirty="0">
                <a:latin typeface="Calibri" panose="020F0502020204030204" pitchFamily="34" charset="0"/>
              </a:rPr>
              <a:t>Acknowledge any loss or sense of failure we have experienced, and allow ourselves to grieve.  </a:t>
            </a:r>
          </a:p>
          <a:p>
            <a:r>
              <a:rPr lang="en-GB" sz="2800" dirty="0">
                <a:latin typeface="Calibri" panose="020F0502020204030204" pitchFamily="34" charset="0"/>
              </a:rPr>
              <a:t>We may need to move on, but if not then we should use new found energy to generate solution-focused possibilities, and get skilled-up and resourced in order to turn these into reality</a:t>
            </a:r>
            <a:r>
              <a:rPr lang="en-GB" sz="2800" dirty="0" smtClean="0">
                <a:latin typeface="Calibri" panose="020F0502020204030204" pitchFamily="34" charset="0"/>
              </a:rPr>
              <a:t>.</a:t>
            </a:r>
            <a:r>
              <a:rPr lang="en-GB" sz="2800" dirty="0"/>
              <a:t> </a:t>
            </a:r>
          </a:p>
          <a:p>
            <a:pPr marL="0" indent="0">
              <a:buNone/>
            </a:pPr>
            <a:endParaRPr lang="en-GB" sz="2800" dirty="0"/>
          </a:p>
          <a:p>
            <a:endParaRPr lang="en-GB" sz="2800" dirty="0">
              <a:latin typeface="Calibri" panose="020F0502020204030204" pitchFamily="34" charset="0"/>
            </a:endParaRPr>
          </a:p>
        </p:txBody>
      </p:sp>
    </p:spTree>
    <p:extLst>
      <p:ext uri="{BB962C8B-B14F-4D97-AF65-F5344CB8AC3E}">
        <p14:creationId xmlns:p14="http://schemas.microsoft.com/office/powerpoint/2010/main" val="380474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00"/>
            <a:ext cx="9144000" cy="1143000"/>
          </a:xfrm>
        </p:spPr>
        <p:txBody>
          <a:bodyPr>
            <a:normAutofit/>
          </a:bodyPr>
          <a:lstStyle/>
          <a:p>
            <a:r>
              <a:rPr lang="en-GB" b="1" dirty="0" smtClean="0">
                <a:solidFill>
                  <a:srgbClr val="0000FF"/>
                </a:solidFill>
                <a:latin typeface="Calibri" panose="020F0502020204030204" pitchFamily="34" charset="0"/>
              </a:rPr>
              <a:t>Dealing with burnout</a:t>
            </a:r>
            <a:endParaRPr lang="en-GB" dirty="0">
              <a:solidFill>
                <a:srgbClr val="0000FF"/>
              </a:solidFill>
              <a:latin typeface="Calibri" panose="020F0502020204030204" pitchFamily="34" charset="0"/>
            </a:endParaRPr>
          </a:p>
        </p:txBody>
      </p:sp>
      <p:sp>
        <p:nvSpPr>
          <p:cNvPr id="3" name="Content Placeholder 2"/>
          <p:cNvSpPr>
            <a:spLocks noGrp="1"/>
          </p:cNvSpPr>
          <p:nvPr>
            <p:ph idx="1"/>
          </p:nvPr>
        </p:nvSpPr>
        <p:spPr>
          <a:xfrm>
            <a:off x="251520" y="854933"/>
            <a:ext cx="8820472" cy="5598403"/>
          </a:xfrm>
        </p:spPr>
        <p:txBody>
          <a:bodyPr>
            <a:noAutofit/>
          </a:bodyPr>
          <a:lstStyle/>
          <a:p>
            <a:pPr marL="0" indent="0" algn="ctr">
              <a:buNone/>
            </a:pPr>
            <a:r>
              <a:rPr lang="en-GB" sz="4000" b="1" dirty="0" smtClean="0">
                <a:solidFill>
                  <a:srgbClr val="000099"/>
                </a:solidFill>
                <a:latin typeface="Calibri" panose="020F0502020204030204" pitchFamily="34" charset="0"/>
              </a:rPr>
              <a:t>Food </a:t>
            </a:r>
            <a:r>
              <a:rPr lang="en-GB" sz="4000" b="1" dirty="0">
                <a:solidFill>
                  <a:srgbClr val="000099"/>
                </a:solidFill>
                <a:latin typeface="Calibri" panose="020F0502020204030204" pitchFamily="34" charset="0"/>
              </a:rPr>
              <a:t>for </a:t>
            </a:r>
            <a:r>
              <a:rPr lang="en-GB" sz="4000" b="1" dirty="0" smtClean="0">
                <a:solidFill>
                  <a:srgbClr val="000099"/>
                </a:solidFill>
                <a:latin typeface="Calibri" panose="020F0502020204030204" pitchFamily="34" charset="0"/>
              </a:rPr>
              <a:t>thought: </a:t>
            </a:r>
          </a:p>
          <a:p>
            <a:pPr marL="0" indent="0" algn="ctr">
              <a:buNone/>
            </a:pPr>
            <a:endParaRPr lang="en-GB" b="1" dirty="0" smtClean="0">
              <a:solidFill>
                <a:srgbClr val="000099"/>
              </a:solidFill>
              <a:latin typeface="Calibri" panose="020F0502020204030204" pitchFamily="34" charset="0"/>
            </a:endParaRPr>
          </a:p>
          <a:p>
            <a:pPr marL="0" indent="0" algn="ctr">
              <a:buNone/>
            </a:pPr>
            <a:r>
              <a:rPr lang="en-GB" b="1" dirty="0" smtClean="0">
                <a:solidFill>
                  <a:srgbClr val="000099"/>
                </a:solidFill>
                <a:latin typeface="Calibri" panose="020F0502020204030204" pitchFamily="34" charset="0"/>
              </a:rPr>
              <a:t>"</a:t>
            </a:r>
            <a:r>
              <a:rPr lang="en-GB" b="1" dirty="0">
                <a:solidFill>
                  <a:srgbClr val="000099"/>
                </a:solidFill>
                <a:latin typeface="Calibri" panose="020F0502020204030204" pitchFamily="34" charset="0"/>
              </a:rPr>
              <a:t>Burnout is less a sign of failure and more that you gave yourself away." Anon.</a:t>
            </a:r>
          </a:p>
          <a:p>
            <a:pPr marL="0" indent="0" algn="ctr">
              <a:buNone/>
            </a:pPr>
            <a:endParaRPr lang="en-GB" b="1" dirty="0" smtClean="0">
              <a:solidFill>
                <a:srgbClr val="000099"/>
              </a:solidFill>
              <a:latin typeface="Calibri" panose="020F0502020204030204" pitchFamily="34" charset="0"/>
            </a:endParaRPr>
          </a:p>
          <a:p>
            <a:pPr marL="0" indent="0" algn="ctr">
              <a:buNone/>
            </a:pPr>
            <a:r>
              <a:rPr lang="en-GB" b="1" dirty="0" smtClean="0">
                <a:solidFill>
                  <a:srgbClr val="000099"/>
                </a:solidFill>
                <a:latin typeface="Calibri" panose="020F0502020204030204" pitchFamily="34" charset="0"/>
              </a:rPr>
              <a:t>“</a:t>
            </a:r>
            <a:r>
              <a:rPr lang="en-GB" b="1" dirty="0">
                <a:solidFill>
                  <a:srgbClr val="000099"/>
                </a:solidFill>
                <a:latin typeface="Calibri" panose="020F0502020204030204" pitchFamily="34" charset="0"/>
              </a:rPr>
              <a:t>Burnout does not result from working too hard.  It results from doing what God has not called us to do, and therefore not given us the grace for” ?!? Phil Moore, GP</a:t>
            </a:r>
          </a:p>
          <a:p>
            <a:endParaRPr lang="en-GB" sz="2800" dirty="0">
              <a:latin typeface="Calibri" panose="020F0502020204030204" pitchFamily="34" charset="0"/>
            </a:endParaRPr>
          </a:p>
        </p:txBody>
      </p:sp>
    </p:spTree>
    <p:extLst>
      <p:ext uri="{BB962C8B-B14F-4D97-AF65-F5344CB8AC3E}">
        <p14:creationId xmlns:p14="http://schemas.microsoft.com/office/powerpoint/2010/main" val="144220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925" y="1700808"/>
            <a:ext cx="8820150" cy="4782175"/>
          </a:xfrm>
        </p:spPr>
      </p:pic>
      <p:sp>
        <p:nvSpPr>
          <p:cNvPr id="4" name="Title 3"/>
          <p:cNvSpPr>
            <a:spLocks noGrp="1"/>
          </p:cNvSpPr>
          <p:nvPr>
            <p:ph type="title"/>
          </p:nvPr>
        </p:nvSpPr>
        <p:spPr/>
        <p:txBody>
          <a:bodyPr/>
          <a:lstStyle/>
          <a:p>
            <a:r>
              <a:rPr lang="en-GB" dirty="0" smtClean="0"/>
              <a:t/>
            </a:r>
            <a:br>
              <a:rPr lang="en-GB" dirty="0" smtClean="0"/>
            </a:br>
            <a:endParaRPr lang="en-GB" dirty="0"/>
          </a:p>
        </p:txBody>
      </p:sp>
      <p:sp>
        <p:nvSpPr>
          <p:cNvPr id="6" name="Title 1"/>
          <p:cNvSpPr txBox="1">
            <a:spLocks/>
          </p:cNvSpPr>
          <p:nvPr/>
        </p:nvSpPr>
        <p:spPr bwMode="auto">
          <a:xfrm>
            <a:off x="-35496" y="416223"/>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en-GB" b="1" kern="0" dirty="0" smtClean="0">
                <a:solidFill>
                  <a:srgbClr val="0000FF"/>
                </a:solidFill>
                <a:effectLst/>
                <a:latin typeface="Calibri" panose="020F0502020204030204" pitchFamily="34" charset="0"/>
              </a:rPr>
              <a:t>What we are aiming for?</a:t>
            </a:r>
            <a:endParaRPr lang="en-GB" kern="0" dirty="0">
              <a:solidFill>
                <a:srgbClr val="0000FF"/>
              </a:solidFill>
              <a:effectLst/>
              <a:latin typeface="Calibri" panose="020F0502020204030204" pitchFamily="34" charset="0"/>
            </a:endParaRPr>
          </a:p>
        </p:txBody>
      </p:sp>
    </p:spTree>
    <p:extLst>
      <p:ext uri="{BB962C8B-B14F-4D97-AF65-F5344CB8AC3E}">
        <p14:creationId xmlns:p14="http://schemas.microsoft.com/office/powerpoint/2010/main" val="104057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519113" y="260350"/>
            <a:ext cx="8229600" cy="1371600"/>
          </a:xfrm>
        </p:spPr>
        <p:txBody>
          <a:bodyPr/>
          <a:lstStyle/>
          <a:p>
            <a:pPr eaLnBrk="1" hangingPunct="1">
              <a:defRPr/>
            </a:pPr>
            <a:r>
              <a:rPr lang="en-GB" b="1" dirty="0" smtClean="0">
                <a:solidFill>
                  <a:srgbClr val="000099"/>
                </a:solidFill>
                <a:effectLst>
                  <a:outerShdw blurRad="38100" dist="38100" dir="2700000" algn="tl">
                    <a:srgbClr val="C0C0C0"/>
                  </a:outerShdw>
                </a:effectLst>
                <a:latin typeface="Calibri" panose="020F0502020204030204" pitchFamily="34" charset="0"/>
              </a:rPr>
              <a:t>Self care</a:t>
            </a:r>
            <a:endParaRPr lang="en-GB" b="1" dirty="0">
              <a:solidFill>
                <a:srgbClr val="000099"/>
              </a:solidFill>
              <a:effectLst>
                <a:outerShdw blurRad="38100" dist="38100" dir="2700000" algn="tl">
                  <a:srgbClr val="C0C0C0"/>
                </a:outerShdw>
              </a:effectLst>
              <a:latin typeface="Calibri" panose="020F0502020204030204" pitchFamily="34" charset="0"/>
            </a:endParaRPr>
          </a:p>
        </p:txBody>
      </p:sp>
      <p:sp>
        <p:nvSpPr>
          <p:cNvPr id="4" name="Rectangle 3"/>
          <p:cNvSpPr txBox="1">
            <a:spLocks noChangeArrowheads="1"/>
          </p:cNvSpPr>
          <p:nvPr/>
        </p:nvSpPr>
        <p:spPr bwMode="auto">
          <a:xfrm>
            <a:off x="539750" y="1412875"/>
            <a:ext cx="82296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eaLnBrk="1" hangingPunct="1">
              <a:buClr>
                <a:srgbClr val="0000CC"/>
              </a:buClr>
              <a:buFont typeface="Arial" panose="020B0604020202020204" pitchFamily="34" charset="0"/>
              <a:buChar char="•"/>
              <a:defRPr/>
            </a:pPr>
            <a:r>
              <a:rPr lang="en-GB" altLang="en-US" kern="0" dirty="0" smtClean="0">
                <a:solidFill>
                  <a:srgbClr val="0000CC"/>
                </a:solidFill>
                <a:latin typeface="Calibri" panose="020F0502020204030204" pitchFamily="34" charset="0"/>
              </a:rPr>
              <a:t>When do you rest? When are you off duty?</a:t>
            </a:r>
          </a:p>
          <a:p>
            <a:pPr eaLnBrk="1" hangingPunct="1">
              <a:buClr>
                <a:srgbClr val="0000CC"/>
              </a:buClr>
              <a:buFont typeface="Arial" panose="020B0604020202020204" pitchFamily="34" charset="0"/>
              <a:buChar char="•"/>
              <a:defRPr/>
            </a:pPr>
            <a:r>
              <a:rPr lang="en-GB" altLang="en-US" kern="0" dirty="0" smtClean="0">
                <a:solidFill>
                  <a:srgbClr val="0000CC"/>
                </a:solidFill>
                <a:latin typeface="Calibri" panose="020F0502020204030204" pitchFamily="34" charset="0"/>
              </a:rPr>
              <a:t>How much time do you give to rest?</a:t>
            </a:r>
          </a:p>
          <a:p>
            <a:pPr eaLnBrk="1" hangingPunct="1">
              <a:buClr>
                <a:srgbClr val="0000CC"/>
              </a:buClr>
              <a:buFont typeface="Arial" panose="020B0604020202020204" pitchFamily="34" charset="0"/>
              <a:buChar char="•"/>
              <a:defRPr/>
            </a:pPr>
            <a:r>
              <a:rPr lang="en-GB" altLang="en-US" kern="0" dirty="0" smtClean="0">
                <a:solidFill>
                  <a:srgbClr val="0000CC"/>
                </a:solidFill>
                <a:latin typeface="Calibri" panose="020F0502020204030204" pitchFamily="34" charset="0"/>
              </a:rPr>
              <a:t>What do you do that nurtures you, that is just for you?</a:t>
            </a:r>
          </a:p>
          <a:p>
            <a:pPr eaLnBrk="1" hangingPunct="1">
              <a:buClr>
                <a:srgbClr val="0000CC"/>
              </a:buClr>
              <a:buFont typeface="Arial" panose="020B0604020202020204" pitchFamily="34" charset="0"/>
              <a:buChar char="•"/>
              <a:defRPr/>
            </a:pPr>
            <a:r>
              <a:rPr lang="en-GB" altLang="en-US" kern="0" dirty="0" smtClean="0">
                <a:solidFill>
                  <a:srgbClr val="0000CC"/>
                </a:solidFill>
                <a:latin typeface="Calibri" panose="020F0502020204030204" pitchFamily="34" charset="0"/>
              </a:rPr>
              <a:t>What makes you feel loved unconditionally,  or when are you aware of feeling like that?</a:t>
            </a:r>
          </a:p>
          <a:p>
            <a:pPr eaLnBrk="1" hangingPunct="1">
              <a:buClr>
                <a:srgbClr val="0000CC"/>
              </a:buClr>
              <a:buFont typeface="Arial" panose="020B0604020202020204" pitchFamily="34" charset="0"/>
              <a:buChar char="•"/>
              <a:defRPr/>
            </a:pPr>
            <a:endParaRPr lang="en-GB" altLang="en-US" kern="0" dirty="0">
              <a:solidFill>
                <a:srgbClr val="0000CC"/>
              </a:solidFill>
              <a:latin typeface="Calibri" panose="020F0502020204030204" pitchFamily="34" charset="0"/>
            </a:endParaRPr>
          </a:p>
          <a:p>
            <a:pPr eaLnBrk="1" hangingPunct="1">
              <a:buClr>
                <a:srgbClr val="0000CC"/>
              </a:buClr>
              <a:buFont typeface="Arial" panose="020B0604020202020204" pitchFamily="34" charset="0"/>
              <a:buChar char="•"/>
              <a:defRPr/>
            </a:pPr>
            <a:r>
              <a:rPr lang="en-GB" altLang="en-US" kern="0" dirty="0" smtClean="0">
                <a:solidFill>
                  <a:srgbClr val="0000CC"/>
                </a:solidFill>
                <a:latin typeface="Calibri" panose="020F0502020204030204" pitchFamily="34" charset="0"/>
              </a:rPr>
              <a:t>A visualisation exercise –                                     </a:t>
            </a:r>
            <a:r>
              <a:rPr lang="en-GB" altLang="en-US" kern="0" dirty="0">
                <a:solidFill>
                  <a:srgbClr val="0000CC"/>
                </a:solidFill>
                <a:latin typeface="Calibri" panose="020F0502020204030204" pitchFamily="34" charset="0"/>
              </a:rPr>
              <a:t>S</a:t>
            </a:r>
            <a:r>
              <a:rPr lang="en-GB" altLang="en-US" kern="0" dirty="0" smtClean="0">
                <a:solidFill>
                  <a:srgbClr val="0000CC"/>
                </a:solidFill>
                <a:latin typeface="Calibri" panose="020F0502020204030204" pitchFamily="34" charset="0"/>
              </a:rPr>
              <a:t>afe place / Psalm 23</a:t>
            </a:r>
          </a:p>
          <a:p>
            <a:pPr eaLnBrk="1" hangingPunct="1">
              <a:defRPr/>
            </a:pPr>
            <a:endParaRPr lang="en-GB" altLang="en-US" kern="0" dirty="0" smtClean="0">
              <a:solidFill>
                <a:srgbClr val="FF0000"/>
              </a:solidFill>
              <a:latin typeface="Calibri" panose="020F0502020204030204" pitchFamily="34" charset="0"/>
            </a:endParaRPr>
          </a:p>
          <a:p>
            <a:pPr eaLnBrk="1" hangingPunct="1">
              <a:defRPr/>
            </a:pPr>
            <a:endParaRPr lang="en-GB" altLang="en-US" kern="0" dirty="0" smtClean="0">
              <a:solidFill>
                <a:srgbClr val="FF0000"/>
              </a:solidFill>
              <a:latin typeface="Calibri" panose="020F0502020204030204" pitchFamily="34" charset="0"/>
            </a:endParaRPr>
          </a:p>
        </p:txBody>
      </p:sp>
    </p:spTree>
    <p:extLst>
      <p:ext uri="{BB962C8B-B14F-4D97-AF65-F5344CB8AC3E}">
        <p14:creationId xmlns:p14="http://schemas.microsoft.com/office/powerpoint/2010/main" val="2788837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linds(horizontal)">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750" y="549275"/>
            <a:ext cx="8135938" cy="5692775"/>
          </a:xfrm>
          <a:prstGeom prst="rect">
            <a:avLst/>
          </a:prstGeom>
        </p:spPr>
        <p:txBody>
          <a:bodyPr>
            <a:spAutoFit/>
          </a:bodyPr>
          <a:lstStyle/>
          <a:p>
            <a:pPr>
              <a:defRPr/>
            </a:pPr>
            <a:r>
              <a:rPr lang="en-GB" sz="2800" b="1" dirty="0">
                <a:solidFill>
                  <a:srgbClr val="000099"/>
                </a:solidFill>
              </a:rPr>
              <a:t>Psalm 23: A psalm of David.</a:t>
            </a:r>
          </a:p>
          <a:p>
            <a:pPr>
              <a:defRPr/>
            </a:pPr>
            <a:r>
              <a:rPr lang="en-GB" sz="2400" baseline="30000" dirty="0"/>
              <a:t>1 </a:t>
            </a:r>
            <a:r>
              <a:rPr lang="en-GB" sz="2400" dirty="0"/>
              <a:t>The </a:t>
            </a:r>
            <a:r>
              <a:rPr lang="en-GB" sz="2400" cap="small" dirty="0"/>
              <a:t>Lord</a:t>
            </a:r>
            <a:r>
              <a:rPr lang="en-GB" sz="2400" dirty="0"/>
              <a:t> is my shepherd, I lack nothing.</a:t>
            </a:r>
          </a:p>
          <a:p>
            <a:pPr>
              <a:defRPr/>
            </a:pPr>
            <a:r>
              <a:rPr lang="en-GB" sz="2400" baseline="30000" dirty="0"/>
              <a:t>2 </a:t>
            </a:r>
            <a:r>
              <a:rPr lang="en-GB" sz="2400" dirty="0"/>
              <a:t>He makes me lie down in green pastures, </a:t>
            </a:r>
          </a:p>
          <a:p>
            <a:pPr>
              <a:defRPr/>
            </a:pPr>
            <a:r>
              <a:rPr lang="en-GB" sz="2400" dirty="0"/>
              <a:t>he leads me beside quiet waters, </a:t>
            </a:r>
          </a:p>
          <a:p>
            <a:pPr>
              <a:defRPr/>
            </a:pPr>
            <a:r>
              <a:rPr lang="en-GB" sz="2400" baseline="30000" dirty="0"/>
              <a:t>3 </a:t>
            </a:r>
            <a:r>
              <a:rPr lang="en-GB" sz="2400" dirty="0"/>
              <a:t> he refreshes my soul. </a:t>
            </a:r>
          </a:p>
          <a:p>
            <a:pPr>
              <a:defRPr/>
            </a:pPr>
            <a:r>
              <a:rPr lang="en-GB" sz="2400" dirty="0"/>
              <a:t>He guides me along the right paths for his name’s sake.</a:t>
            </a:r>
            <a:br>
              <a:rPr lang="en-GB" sz="2400" dirty="0"/>
            </a:br>
            <a:r>
              <a:rPr lang="en-GB" sz="2400" baseline="30000" dirty="0"/>
              <a:t>4 </a:t>
            </a:r>
            <a:r>
              <a:rPr lang="en-GB" sz="2400" dirty="0"/>
              <a:t>Even though I walk through the darkest valley,</a:t>
            </a:r>
            <a:br>
              <a:rPr lang="en-GB" sz="2400" dirty="0"/>
            </a:br>
            <a:r>
              <a:rPr lang="en-GB" sz="2400" dirty="0"/>
              <a:t>I will fear no evil, for you are with me;</a:t>
            </a:r>
            <a:br>
              <a:rPr lang="en-GB" sz="2400" dirty="0"/>
            </a:br>
            <a:r>
              <a:rPr lang="en-GB" sz="2400" dirty="0"/>
              <a:t>your rod and your staff, they comfort me.</a:t>
            </a:r>
          </a:p>
          <a:p>
            <a:pPr>
              <a:defRPr/>
            </a:pPr>
            <a:r>
              <a:rPr lang="en-GB" sz="2400" baseline="30000" dirty="0"/>
              <a:t>5 </a:t>
            </a:r>
            <a:r>
              <a:rPr lang="en-GB" sz="2400" dirty="0"/>
              <a:t>You prepare a table before me in the presence of my enemies.</a:t>
            </a:r>
            <a:br>
              <a:rPr lang="en-GB" sz="2400" dirty="0"/>
            </a:br>
            <a:r>
              <a:rPr lang="en-GB" sz="2400" dirty="0"/>
              <a:t>You anoint my head with oil; my cup overflows.</a:t>
            </a:r>
            <a:br>
              <a:rPr lang="en-GB" sz="2400" dirty="0"/>
            </a:br>
            <a:r>
              <a:rPr lang="en-GB" sz="2400" baseline="30000" dirty="0"/>
              <a:t>6 </a:t>
            </a:r>
            <a:r>
              <a:rPr lang="en-GB" sz="2400" dirty="0"/>
              <a:t>Surely your goodness and love will follow me all the days of my life, and I will dwell in the house of the </a:t>
            </a:r>
            <a:r>
              <a:rPr lang="en-GB" sz="2400" cap="small" dirty="0"/>
              <a:t>Lord</a:t>
            </a:r>
            <a:r>
              <a:rPr lang="en-GB" sz="2400" dirty="0"/>
              <a:t/>
            </a:r>
            <a:br>
              <a:rPr lang="en-GB" sz="2400" dirty="0"/>
            </a:br>
            <a:r>
              <a:rPr lang="en-GB" sz="2400" dirty="0"/>
              <a:t>    forever.</a:t>
            </a:r>
          </a:p>
        </p:txBody>
      </p:sp>
    </p:spTree>
    <p:extLst>
      <p:ext uri="{BB962C8B-B14F-4D97-AF65-F5344CB8AC3E}">
        <p14:creationId xmlns:p14="http://schemas.microsoft.com/office/powerpoint/2010/main" val="34687442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a:xfrm>
            <a:off x="395288" y="1916832"/>
            <a:ext cx="8229600" cy="3633788"/>
          </a:xfrm>
        </p:spPr>
        <p:txBody>
          <a:bodyPr/>
          <a:lstStyle/>
          <a:p>
            <a:pPr marL="0" indent="0" eaLnBrk="1" hangingPunct="1">
              <a:lnSpc>
                <a:spcPct val="90000"/>
              </a:lnSpc>
              <a:buClr>
                <a:srgbClr val="000099"/>
              </a:buClr>
              <a:buNone/>
            </a:pPr>
            <a:r>
              <a:rPr lang="en-GB" altLang="en-US" dirty="0" smtClean="0">
                <a:solidFill>
                  <a:srgbClr val="000099"/>
                </a:solidFill>
              </a:rPr>
              <a:t>For further information and training, please contact Mark Wood at </a:t>
            </a:r>
            <a:r>
              <a:rPr lang="en-GB" altLang="en-US" dirty="0" err="1" smtClean="0">
                <a:solidFill>
                  <a:srgbClr val="000099"/>
                </a:solidFill>
              </a:rPr>
              <a:t>Addico</a:t>
            </a:r>
            <a:r>
              <a:rPr lang="en-GB" altLang="en-US" dirty="0" smtClean="0">
                <a:solidFill>
                  <a:srgbClr val="000099"/>
                </a:solidFill>
              </a:rPr>
              <a:t> Training and Development –</a:t>
            </a:r>
          </a:p>
          <a:p>
            <a:pPr marL="0" indent="0" eaLnBrk="1" hangingPunct="1">
              <a:lnSpc>
                <a:spcPct val="90000"/>
              </a:lnSpc>
              <a:buClr>
                <a:srgbClr val="000099"/>
              </a:buClr>
              <a:buNone/>
            </a:pPr>
            <a:r>
              <a:rPr lang="en-GB" altLang="en-US" b="1" i="1" dirty="0" smtClean="0">
                <a:solidFill>
                  <a:srgbClr val="000099"/>
                </a:solidFill>
              </a:rPr>
              <a:t>M: 07986 640840</a:t>
            </a:r>
          </a:p>
          <a:p>
            <a:pPr marL="0" indent="0" eaLnBrk="1" hangingPunct="1">
              <a:lnSpc>
                <a:spcPct val="90000"/>
              </a:lnSpc>
              <a:buClr>
                <a:srgbClr val="000099"/>
              </a:buClr>
              <a:buNone/>
            </a:pPr>
            <a:r>
              <a:rPr lang="en-GB" altLang="en-US" b="1" i="1" dirty="0" smtClean="0">
                <a:solidFill>
                  <a:srgbClr val="000099"/>
                </a:solidFill>
              </a:rPr>
              <a:t>E: mark.woody.wood@btinternet.com</a:t>
            </a:r>
          </a:p>
        </p:txBody>
      </p:sp>
    </p:spTree>
    <p:extLst>
      <p:ext uri="{BB962C8B-B14F-4D97-AF65-F5344CB8AC3E}">
        <p14:creationId xmlns:p14="http://schemas.microsoft.com/office/powerpoint/2010/main" val="408715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down)">
                                      <p:cBhvr>
                                        <p:cTn id="7" dur="500"/>
                                        <p:tgtEl>
                                          <p:spTgt spid="59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wipe(down)">
                                      <p:cBhvr>
                                        <p:cTn id="12" dur="500"/>
                                        <p:tgtEl>
                                          <p:spTgt spid="593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Effect transition="in" filter="wipe(down)">
                                      <p:cBhvr>
                                        <p:cTn id="17" dur="500"/>
                                        <p:tgtEl>
                                          <p:spTgt spid="593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752"/>
            <a:ext cx="9144000" cy="1143000"/>
          </a:xfrm>
        </p:spPr>
        <p:txBody>
          <a:bodyPr>
            <a:normAutofit fontScale="90000"/>
          </a:bodyPr>
          <a:lstStyle/>
          <a:p>
            <a:r>
              <a:rPr lang="en-GB" b="1" dirty="0" smtClean="0">
                <a:solidFill>
                  <a:srgbClr val="0000FF"/>
                </a:solidFill>
                <a:latin typeface="Calibri" panose="020F0502020204030204" pitchFamily="34" charset="0"/>
              </a:rPr>
              <a:t>Developing self-awareness,                            in terms of self-care</a:t>
            </a:r>
            <a:endParaRPr lang="en-GB" dirty="0">
              <a:solidFill>
                <a:srgbClr val="0000FF"/>
              </a:solidFill>
              <a:latin typeface="Calibri" panose="020F0502020204030204" pitchFamily="34" charset="0"/>
            </a:endParaRPr>
          </a:p>
        </p:txBody>
      </p:sp>
      <p:sp>
        <p:nvSpPr>
          <p:cNvPr id="3" name="Content Placeholder 2"/>
          <p:cNvSpPr>
            <a:spLocks noGrp="1"/>
          </p:cNvSpPr>
          <p:nvPr>
            <p:ph idx="1"/>
          </p:nvPr>
        </p:nvSpPr>
        <p:spPr>
          <a:xfrm>
            <a:off x="467544" y="1286981"/>
            <a:ext cx="8496944" cy="6750531"/>
          </a:xfrm>
        </p:spPr>
        <p:txBody>
          <a:bodyPr>
            <a:noAutofit/>
          </a:bodyPr>
          <a:lstStyle/>
          <a:p>
            <a:pPr marL="0" indent="0">
              <a:buNone/>
            </a:pPr>
            <a:r>
              <a:rPr lang="en-GB" sz="2800" b="1" dirty="0" smtClean="0">
                <a:latin typeface="Calibri" panose="020F0502020204030204" pitchFamily="34" charset="0"/>
              </a:rPr>
              <a:t>What </a:t>
            </a:r>
            <a:r>
              <a:rPr lang="en-GB" sz="2800" b="1" dirty="0">
                <a:latin typeface="Calibri" panose="020F0502020204030204" pitchFamily="34" charset="0"/>
              </a:rPr>
              <a:t>is stress?</a:t>
            </a:r>
            <a:endParaRPr lang="en-GB" sz="2800" dirty="0">
              <a:latin typeface="Calibri" panose="020F0502020204030204" pitchFamily="34" charset="0"/>
            </a:endParaRPr>
          </a:p>
          <a:p>
            <a:r>
              <a:rPr lang="en-GB" sz="2800" dirty="0">
                <a:latin typeface="Calibri" panose="020F0502020204030204" pitchFamily="34" charset="0"/>
              </a:rPr>
              <a:t>Stress is a state of being, not a health problem.  </a:t>
            </a:r>
            <a:endParaRPr lang="en-GB" sz="2800" dirty="0" smtClean="0">
              <a:latin typeface="Calibri" panose="020F0502020204030204" pitchFamily="34" charset="0"/>
            </a:endParaRPr>
          </a:p>
          <a:p>
            <a:r>
              <a:rPr lang="en-GB" sz="2800" dirty="0" smtClean="0">
                <a:latin typeface="Calibri" panose="020F0502020204030204" pitchFamily="34" charset="0"/>
              </a:rPr>
              <a:t>It </a:t>
            </a:r>
            <a:r>
              <a:rPr lang="en-GB" sz="2800" dirty="0">
                <a:latin typeface="Calibri" panose="020F0502020204030204" pitchFamily="34" charset="0"/>
              </a:rPr>
              <a:t>is a physical response which is designed to prepare an individual for extraordinary physical action (fight or flight) – in a split second.  </a:t>
            </a:r>
            <a:endParaRPr lang="en-GB" sz="2800" dirty="0" smtClean="0">
              <a:latin typeface="Calibri" panose="020F0502020204030204" pitchFamily="34" charset="0"/>
            </a:endParaRPr>
          </a:p>
          <a:p>
            <a:r>
              <a:rPr lang="en-GB" sz="2800" dirty="0" smtClean="0">
                <a:latin typeface="Calibri" panose="020F0502020204030204" pitchFamily="34" charset="0"/>
              </a:rPr>
              <a:t>However</a:t>
            </a:r>
            <a:r>
              <a:rPr lang="en-GB" sz="2800" dirty="0">
                <a:latin typeface="Calibri" panose="020F0502020204030204" pitchFamily="34" charset="0"/>
              </a:rPr>
              <a:t>, if stress is unchecked, too intense or prolonged, it can result in mental and physical illness</a:t>
            </a:r>
            <a:r>
              <a:rPr lang="en-GB" sz="2800" dirty="0" smtClean="0">
                <a:latin typeface="Calibri" panose="020F0502020204030204" pitchFamily="34" charset="0"/>
              </a:rPr>
              <a:t>.</a:t>
            </a:r>
            <a:endParaRPr lang="en-GB" sz="2800" dirty="0">
              <a:latin typeface="Calibri" panose="020F0502020204030204" pitchFamily="34" charset="0"/>
            </a:endParaRPr>
          </a:p>
        </p:txBody>
      </p:sp>
    </p:spTree>
    <p:extLst>
      <p:ext uri="{BB962C8B-B14F-4D97-AF65-F5344CB8AC3E}">
        <p14:creationId xmlns:p14="http://schemas.microsoft.com/office/powerpoint/2010/main" val="41570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3792"/>
            <a:ext cx="9144000" cy="1143000"/>
          </a:xfrm>
        </p:spPr>
        <p:txBody>
          <a:bodyPr>
            <a:noAutofit/>
          </a:bodyPr>
          <a:lstStyle/>
          <a:p>
            <a:r>
              <a:rPr lang="en-GB" sz="3200" b="1" dirty="0">
                <a:solidFill>
                  <a:srgbClr val="000099"/>
                </a:solidFill>
              </a:rPr>
              <a:t>Diagram illustrating the relationship between thoughts, emotions, body and behaviour </a:t>
            </a:r>
            <a:endParaRPr lang="en-GB" sz="3200" dirty="0">
              <a:solidFill>
                <a:srgbClr val="000099"/>
              </a:solidFill>
            </a:endParaRPr>
          </a:p>
        </p:txBody>
      </p:sp>
      <p:pic>
        <p:nvPicPr>
          <p:cNvPr id="55" name="Content Placeholder 5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8233" y="2348880"/>
            <a:ext cx="8501506" cy="3888432"/>
          </a:xfrm>
        </p:spPr>
      </p:pic>
    </p:spTree>
    <p:extLst>
      <p:ext uri="{BB962C8B-B14F-4D97-AF65-F5344CB8AC3E}">
        <p14:creationId xmlns:p14="http://schemas.microsoft.com/office/powerpoint/2010/main" val="400265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outHorizont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752"/>
            <a:ext cx="9144000" cy="1143000"/>
          </a:xfrm>
        </p:spPr>
        <p:txBody>
          <a:bodyPr>
            <a:normAutofit/>
          </a:bodyPr>
          <a:lstStyle/>
          <a:p>
            <a:r>
              <a:rPr lang="en-GB" b="1" dirty="0" smtClean="0">
                <a:solidFill>
                  <a:srgbClr val="0000FF"/>
                </a:solidFill>
                <a:latin typeface="Calibri" panose="020F0502020204030204" pitchFamily="34" charset="0"/>
              </a:rPr>
              <a:t>Explaining the diagram</a:t>
            </a:r>
            <a:endParaRPr lang="en-GB" dirty="0">
              <a:solidFill>
                <a:srgbClr val="0000FF"/>
              </a:solidFill>
              <a:latin typeface="Calibri" panose="020F0502020204030204" pitchFamily="34" charset="0"/>
            </a:endParaRPr>
          </a:p>
        </p:txBody>
      </p:sp>
      <p:sp>
        <p:nvSpPr>
          <p:cNvPr id="3" name="Content Placeholder 2"/>
          <p:cNvSpPr>
            <a:spLocks noGrp="1"/>
          </p:cNvSpPr>
          <p:nvPr>
            <p:ph idx="1"/>
          </p:nvPr>
        </p:nvSpPr>
        <p:spPr>
          <a:xfrm>
            <a:off x="467544" y="1286981"/>
            <a:ext cx="8496944" cy="6750531"/>
          </a:xfrm>
        </p:spPr>
        <p:txBody>
          <a:bodyPr>
            <a:noAutofit/>
          </a:bodyPr>
          <a:lstStyle/>
          <a:p>
            <a:r>
              <a:rPr lang="en-GB" sz="2800" dirty="0" smtClean="0">
                <a:latin typeface="Calibri" panose="020F0502020204030204" pitchFamily="34" charset="0"/>
                <a:cs typeface="Calibri" panose="020F0502020204030204" pitchFamily="34" charset="0"/>
              </a:rPr>
              <a:t>As we experience stress it can cause a feedback loop.  Stress </a:t>
            </a:r>
            <a:r>
              <a:rPr lang="en-GB" sz="2800" dirty="0">
                <a:latin typeface="Calibri" panose="020F0502020204030204" pitchFamily="34" charset="0"/>
                <a:cs typeface="Calibri" panose="020F0502020204030204" pitchFamily="34" charset="0"/>
              </a:rPr>
              <a:t>makes us </a:t>
            </a:r>
            <a:r>
              <a:rPr lang="en-GB" sz="2800" dirty="0" smtClean="0">
                <a:latin typeface="Calibri" panose="020F0502020204030204" pitchFamily="34" charset="0"/>
                <a:cs typeface="Calibri" panose="020F0502020204030204" pitchFamily="34" charset="0"/>
              </a:rPr>
              <a:t>more alert for threats</a:t>
            </a:r>
            <a:r>
              <a:rPr lang="en-GB" sz="2800" dirty="0">
                <a:latin typeface="Calibri" panose="020F0502020204030204" pitchFamily="34" charset="0"/>
                <a:cs typeface="Calibri" panose="020F0502020204030204" pitchFamily="34" charset="0"/>
              </a:rPr>
              <a:t>, which can make us more sensitive to anything which might cause stress. </a:t>
            </a:r>
          </a:p>
          <a:p>
            <a:r>
              <a:rPr lang="en-GB" sz="2800" dirty="0">
                <a:latin typeface="Calibri" panose="020F0502020204030204" pitchFamily="34" charset="0"/>
                <a:cs typeface="Calibri" panose="020F0502020204030204" pitchFamily="34" charset="0"/>
              </a:rPr>
              <a:t>Different people react to situations </a:t>
            </a:r>
            <a:r>
              <a:rPr lang="en-GB" sz="2800" dirty="0" smtClean="0">
                <a:latin typeface="Calibri" panose="020F0502020204030204" pitchFamily="34" charset="0"/>
                <a:cs typeface="Calibri" panose="020F0502020204030204" pitchFamily="34" charset="0"/>
              </a:rPr>
              <a:t>differently</a:t>
            </a:r>
            <a:r>
              <a:rPr lang="en-GB" sz="2800" dirty="0">
                <a:latin typeface="Calibri" panose="020F0502020204030204" pitchFamily="34" charset="0"/>
                <a:cs typeface="Calibri" panose="020F0502020204030204" pitchFamily="34" charset="0"/>
              </a:rPr>
              <a:t> </a:t>
            </a:r>
            <a:r>
              <a:rPr lang="en-GB" sz="2800" dirty="0" smtClean="0">
                <a:latin typeface="Calibri" panose="020F0502020204030204" pitchFamily="34" charset="0"/>
                <a:cs typeface="Calibri" panose="020F0502020204030204" pitchFamily="34" charset="0"/>
              </a:rPr>
              <a:t>- stress </a:t>
            </a:r>
            <a:r>
              <a:rPr lang="en-GB" sz="2800" dirty="0">
                <a:latin typeface="Calibri" panose="020F0502020204030204" pitchFamily="34" charset="0"/>
                <a:cs typeface="Calibri" panose="020F0502020204030204" pitchFamily="34" charset="0"/>
              </a:rPr>
              <a:t>is not so much about the situation but more about how the individual perceives it. </a:t>
            </a:r>
          </a:p>
          <a:p>
            <a:r>
              <a:rPr lang="en-GB" sz="2800" b="1" dirty="0" smtClean="0">
                <a:latin typeface="Calibri" panose="020F0502020204030204" pitchFamily="34" charset="0"/>
                <a:cs typeface="Calibri" panose="020F0502020204030204" pitchFamily="34" charset="0"/>
              </a:rPr>
              <a:t>A little mental exercise</a:t>
            </a:r>
            <a:endParaRPr lang="en-GB"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467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rmAutofit/>
          </a:bodyPr>
          <a:lstStyle/>
          <a:p>
            <a:r>
              <a:rPr lang="en-GB" b="1" dirty="0" smtClean="0">
                <a:solidFill>
                  <a:srgbClr val="0000FF"/>
                </a:solidFill>
                <a:latin typeface="Calibri" panose="020F0502020204030204" pitchFamily="34" charset="0"/>
              </a:rPr>
              <a:t>What does stress look like?</a:t>
            </a:r>
            <a:endParaRPr lang="en-GB" dirty="0">
              <a:solidFill>
                <a:srgbClr val="0000FF"/>
              </a:solidFill>
              <a:latin typeface="Calibri" panose="020F0502020204030204" pitchFamily="34" charset="0"/>
            </a:endParaRPr>
          </a:p>
        </p:txBody>
      </p:sp>
      <p:sp>
        <p:nvSpPr>
          <p:cNvPr id="3" name="Content Placeholder 2"/>
          <p:cNvSpPr>
            <a:spLocks noGrp="1"/>
          </p:cNvSpPr>
          <p:nvPr>
            <p:ph idx="1"/>
          </p:nvPr>
        </p:nvSpPr>
        <p:spPr>
          <a:xfrm>
            <a:off x="467544" y="908720"/>
            <a:ext cx="8496944" cy="6750531"/>
          </a:xfrm>
        </p:spPr>
        <p:txBody>
          <a:bodyPr>
            <a:noAutofit/>
          </a:bodyPr>
          <a:lstStyle/>
          <a:p>
            <a:r>
              <a:rPr lang="en-GB" sz="2800" dirty="0" smtClean="0">
                <a:latin typeface="Calibri" panose="020F0502020204030204" pitchFamily="34" charset="0"/>
              </a:rPr>
              <a:t>Edginess</a:t>
            </a:r>
            <a:endParaRPr lang="en-GB" sz="2800" dirty="0">
              <a:latin typeface="Calibri" panose="020F0502020204030204" pitchFamily="34" charset="0"/>
            </a:endParaRPr>
          </a:p>
          <a:p>
            <a:pPr lvl="0"/>
            <a:r>
              <a:rPr lang="en-GB" sz="2800" dirty="0">
                <a:latin typeface="Calibri" panose="020F0502020204030204" pitchFamily="34" charset="0"/>
              </a:rPr>
              <a:t>Wide eyes and pupil dilation</a:t>
            </a:r>
          </a:p>
          <a:p>
            <a:pPr lvl="0"/>
            <a:r>
              <a:rPr lang="en-GB" sz="2800" dirty="0">
                <a:latin typeface="Calibri" panose="020F0502020204030204" pitchFamily="34" charset="0"/>
              </a:rPr>
              <a:t>Pale face</a:t>
            </a:r>
          </a:p>
          <a:p>
            <a:pPr lvl="0"/>
            <a:r>
              <a:rPr lang="en-GB" sz="2800" dirty="0">
                <a:latin typeface="Calibri" panose="020F0502020204030204" pitchFamily="34" charset="0"/>
              </a:rPr>
              <a:t>Hair on end</a:t>
            </a:r>
          </a:p>
          <a:p>
            <a:pPr lvl="0"/>
            <a:r>
              <a:rPr lang="en-GB" sz="2800" dirty="0">
                <a:latin typeface="Calibri" panose="020F0502020204030204" pitchFamily="34" charset="0"/>
              </a:rPr>
              <a:t>Flared nostrils</a:t>
            </a:r>
          </a:p>
          <a:p>
            <a:pPr lvl="0"/>
            <a:r>
              <a:rPr lang="en-GB" sz="2800" dirty="0">
                <a:latin typeface="Calibri" panose="020F0502020204030204" pitchFamily="34" charset="0"/>
              </a:rPr>
              <a:t>Dry mouth</a:t>
            </a:r>
          </a:p>
          <a:p>
            <a:pPr lvl="0"/>
            <a:r>
              <a:rPr lang="en-GB" sz="2800" dirty="0">
                <a:latin typeface="Calibri" panose="020F0502020204030204" pitchFamily="34" charset="0"/>
              </a:rPr>
              <a:t>Faster breathing</a:t>
            </a:r>
          </a:p>
          <a:p>
            <a:pPr lvl="0"/>
            <a:r>
              <a:rPr lang="en-GB" sz="2800" dirty="0">
                <a:latin typeface="Calibri" panose="020F0502020204030204" pitchFamily="34" charset="0"/>
              </a:rPr>
              <a:t>Faster heartbeat</a:t>
            </a:r>
          </a:p>
          <a:p>
            <a:pPr lvl="0"/>
            <a:r>
              <a:rPr lang="en-GB" sz="2800" dirty="0">
                <a:latin typeface="Calibri" panose="020F0502020204030204" pitchFamily="34" charset="0"/>
              </a:rPr>
              <a:t>Butterflies</a:t>
            </a:r>
          </a:p>
          <a:p>
            <a:pPr lvl="0"/>
            <a:r>
              <a:rPr lang="en-GB" sz="2800" dirty="0">
                <a:latin typeface="Calibri" panose="020F0502020204030204" pitchFamily="34" charset="0"/>
              </a:rPr>
              <a:t>Tense muscles</a:t>
            </a:r>
          </a:p>
          <a:p>
            <a:pPr lvl="0"/>
            <a:r>
              <a:rPr lang="en-GB" sz="2800" dirty="0">
                <a:latin typeface="Calibri" panose="020F0502020204030204" pitchFamily="34" charset="0"/>
              </a:rPr>
              <a:t>Need to pass </a:t>
            </a:r>
            <a:r>
              <a:rPr lang="en-GB" sz="2800" dirty="0" smtClean="0">
                <a:latin typeface="Calibri" panose="020F0502020204030204" pitchFamily="34" charset="0"/>
              </a:rPr>
              <a:t>water</a:t>
            </a:r>
            <a:endParaRPr lang="en-GB" sz="2800" dirty="0">
              <a:latin typeface="Calibri" panose="020F0502020204030204" pitchFamily="34" charset="0"/>
            </a:endParaRPr>
          </a:p>
        </p:txBody>
      </p:sp>
    </p:spTree>
    <p:extLst>
      <p:ext uri="{BB962C8B-B14F-4D97-AF65-F5344CB8AC3E}">
        <p14:creationId xmlns:p14="http://schemas.microsoft.com/office/powerpoint/2010/main" val="251073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3"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3"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3"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rmAutofit/>
          </a:bodyPr>
          <a:lstStyle/>
          <a:p>
            <a:r>
              <a:rPr lang="en-GB" b="1" dirty="0" smtClean="0">
                <a:solidFill>
                  <a:srgbClr val="0000FF"/>
                </a:solidFill>
                <a:latin typeface="Calibri" panose="020F0502020204030204" pitchFamily="34" charset="0"/>
              </a:rPr>
              <a:t>What does stress look like?</a:t>
            </a:r>
            <a:endParaRPr lang="en-GB" dirty="0">
              <a:solidFill>
                <a:srgbClr val="0000FF"/>
              </a:solidFill>
              <a:latin typeface="Calibri" panose="020F0502020204030204" pitchFamily="34" charset="0"/>
            </a:endParaRPr>
          </a:p>
        </p:txBody>
      </p:sp>
      <p:sp>
        <p:nvSpPr>
          <p:cNvPr id="3" name="Content Placeholder 2"/>
          <p:cNvSpPr>
            <a:spLocks noGrp="1"/>
          </p:cNvSpPr>
          <p:nvPr>
            <p:ph idx="1"/>
          </p:nvPr>
        </p:nvSpPr>
        <p:spPr>
          <a:xfrm>
            <a:off x="467544" y="908720"/>
            <a:ext cx="8496944" cy="6750531"/>
          </a:xfrm>
        </p:spPr>
        <p:txBody>
          <a:bodyPr>
            <a:noAutofit/>
          </a:bodyPr>
          <a:lstStyle/>
          <a:p>
            <a:pPr lvl="0"/>
            <a:r>
              <a:rPr lang="en-GB" sz="2800" dirty="0">
                <a:latin typeface="Calibri" panose="020F0502020204030204" pitchFamily="34" charset="0"/>
              </a:rPr>
              <a:t>More sensitive to touch</a:t>
            </a:r>
          </a:p>
          <a:p>
            <a:pPr lvl="0"/>
            <a:r>
              <a:rPr lang="en-GB" sz="2800" dirty="0">
                <a:latin typeface="Calibri" panose="020F0502020204030204" pitchFamily="34" charset="0"/>
              </a:rPr>
              <a:t>Sweaty hands</a:t>
            </a:r>
          </a:p>
          <a:p>
            <a:pPr lvl="0"/>
            <a:r>
              <a:rPr lang="en-GB" sz="2800" dirty="0">
                <a:latin typeface="Calibri" panose="020F0502020204030204" pitchFamily="34" charset="0"/>
              </a:rPr>
              <a:t>Shaking</a:t>
            </a:r>
          </a:p>
          <a:p>
            <a:pPr lvl="0"/>
            <a:r>
              <a:rPr lang="en-GB" sz="2800" dirty="0">
                <a:latin typeface="Calibri" panose="020F0502020204030204" pitchFamily="34" charset="0"/>
              </a:rPr>
              <a:t>Less sensitive to pain</a:t>
            </a:r>
          </a:p>
          <a:p>
            <a:pPr lvl="0"/>
            <a:r>
              <a:rPr lang="en-GB" sz="2800" dirty="0">
                <a:latin typeface="Calibri" panose="020F0502020204030204" pitchFamily="34" charset="0"/>
              </a:rPr>
              <a:t>Feeling </a:t>
            </a:r>
            <a:r>
              <a:rPr lang="en-GB" sz="2800" dirty="0" smtClean="0">
                <a:latin typeface="Calibri" panose="020F0502020204030204" pitchFamily="34" charset="0"/>
              </a:rPr>
              <a:t>cold</a:t>
            </a:r>
            <a:endParaRPr lang="en-GB" sz="2800" dirty="0">
              <a:latin typeface="Calibri" panose="020F0502020204030204" pitchFamily="34" charset="0"/>
            </a:endParaRPr>
          </a:p>
          <a:p>
            <a:pPr marL="0" lvl="0" indent="0">
              <a:buNone/>
            </a:pPr>
            <a:r>
              <a:rPr lang="en-GB" sz="2800" dirty="0" smtClean="0">
                <a:latin typeface="Calibri" panose="020F0502020204030204" pitchFamily="34" charset="0"/>
              </a:rPr>
              <a:t>Does any of this sound familiar?</a:t>
            </a:r>
          </a:p>
          <a:p>
            <a:pPr marL="0" lvl="0" indent="0">
              <a:buNone/>
            </a:pPr>
            <a:endParaRPr lang="en-GB" sz="2800" dirty="0">
              <a:latin typeface="Calibri" panose="020F0502020204030204" pitchFamily="34" charset="0"/>
            </a:endParaRPr>
          </a:p>
          <a:p>
            <a:pPr marL="0" indent="0">
              <a:buNone/>
            </a:pPr>
            <a:r>
              <a:rPr lang="en-GB" sz="2800" b="1" i="1" dirty="0">
                <a:solidFill>
                  <a:srgbClr val="000099"/>
                </a:solidFill>
                <a:latin typeface="Calibri" panose="020F0502020204030204" pitchFamily="34" charset="0"/>
              </a:rPr>
              <a:t>Cortisol is a stress hormone, the main chemical released in response to stress.  </a:t>
            </a:r>
            <a:r>
              <a:rPr lang="en-US" sz="2800" b="1" i="1" dirty="0">
                <a:solidFill>
                  <a:srgbClr val="000099"/>
                </a:solidFill>
                <a:latin typeface="Calibri" panose="020F0502020204030204" pitchFamily="34" charset="0"/>
              </a:rPr>
              <a:t>Sleep deprivation, caffeine, most stimulant drugs and alcohol all increase cortisol!</a:t>
            </a:r>
            <a:endParaRPr lang="en-GB" sz="2800" dirty="0">
              <a:solidFill>
                <a:srgbClr val="000099"/>
              </a:solidFill>
              <a:latin typeface="Calibri" panose="020F0502020204030204" pitchFamily="34" charset="0"/>
            </a:endParaRPr>
          </a:p>
          <a:p>
            <a:pPr marL="0" lvl="0" indent="0">
              <a:buNone/>
            </a:pPr>
            <a:endParaRPr lang="en-GB" sz="2800" dirty="0" smtClean="0">
              <a:latin typeface="Calibri" panose="020F0502020204030204" pitchFamily="34" charset="0"/>
            </a:endParaRPr>
          </a:p>
          <a:p>
            <a:pPr marL="0" lvl="0" indent="0">
              <a:buNone/>
            </a:pPr>
            <a:endParaRPr lang="en-GB" sz="2800" dirty="0">
              <a:latin typeface="Calibri" panose="020F0502020204030204" pitchFamily="34" charset="0"/>
            </a:endParaRPr>
          </a:p>
        </p:txBody>
      </p:sp>
    </p:spTree>
    <p:extLst>
      <p:ext uri="{BB962C8B-B14F-4D97-AF65-F5344CB8AC3E}">
        <p14:creationId xmlns:p14="http://schemas.microsoft.com/office/powerpoint/2010/main" val="298496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rmAutofit/>
          </a:bodyPr>
          <a:lstStyle/>
          <a:p>
            <a:r>
              <a:rPr lang="en-GB" b="1" dirty="0" smtClean="0">
                <a:solidFill>
                  <a:srgbClr val="0000FF"/>
                </a:solidFill>
                <a:latin typeface="Calibri" panose="020F0502020204030204" pitchFamily="34" charset="0"/>
              </a:rPr>
              <a:t>What is stress at work?</a:t>
            </a:r>
            <a:endParaRPr lang="en-GB" dirty="0">
              <a:solidFill>
                <a:srgbClr val="0000FF"/>
              </a:solidFill>
              <a:latin typeface="Calibri" panose="020F0502020204030204" pitchFamily="34" charset="0"/>
            </a:endParaRP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11560" y="819287"/>
            <a:ext cx="7992119" cy="5994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5984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rmAutofit/>
          </a:bodyPr>
          <a:lstStyle/>
          <a:p>
            <a:r>
              <a:rPr lang="en-GB" b="1" dirty="0" smtClean="0">
                <a:solidFill>
                  <a:srgbClr val="0000FF"/>
                </a:solidFill>
                <a:latin typeface="Calibri" panose="020F0502020204030204" pitchFamily="34" charset="0"/>
              </a:rPr>
              <a:t>What is stress at work?</a:t>
            </a:r>
            <a:endParaRPr lang="en-GB" dirty="0">
              <a:solidFill>
                <a:srgbClr val="0000FF"/>
              </a:solidFill>
              <a:latin typeface="Calibri" panose="020F0502020204030204" pitchFamily="34" charset="0"/>
            </a:endParaRPr>
          </a:p>
        </p:txBody>
      </p:sp>
      <p:sp>
        <p:nvSpPr>
          <p:cNvPr id="3" name="Content Placeholder 2"/>
          <p:cNvSpPr>
            <a:spLocks noGrp="1"/>
          </p:cNvSpPr>
          <p:nvPr>
            <p:ph idx="1"/>
          </p:nvPr>
        </p:nvSpPr>
        <p:spPr>
          <a:xfrm>
            <a:off x="323528" y="908721"/>
            <a:ext cx="8640960" cy="5544616"/>
          </a:xfrm>
        </p:spPr>
        <p:txBody>
          <a:bodyPr>
            <a:noAutofit/>
          </a:bodyPr>
          <a:lstStyle/>
          <a:p>
            <a:pPr marL="0" indent="0">
              <a:buNone/>
            </a:pPr>
            <a:r>
              <a:rPr lang="en-GB" sz="2800" dirty="0">
                <a:latin typeface="Calibri" panose="020F0502020204030204" pitchFamily="34" charset="0"/>
              </a:rPr>
              <a:t>The Health and Safety Executive, the public body responsible for ensuring workplace health, safety and welfare, in England and Wales and Scotland, defines stress at work as follows</a:t>
            </a:r>
            <a:r>
              <a:rPr lang="en-GB" sz="2800" dirty="0" smtClean="0">
                <a:latin typeface="Calibri" panose="020F0502020204030204" pitchFamily="34" charset="0"/>
              </a:rPr>
              <a:t>:</a:t>
            </a:r>
          </a:p>
          <a:p>
            <a:pPr marL="0" indent="0">
              <a:buNone/>
            </a:pPr>
            <a:endParaRPr lang="en-GB" sz="2800" dirty="0">
              <a:latin typeface="Calibri" panose="020F0502020204030204" pitchFamily="34" charset="0"/>
            </a:endParaRPr>
          </a:p>
          <a:p>
            <a:pPr marL="0" indent="0" algn="ctr">
              <a:buNone/>
            </a:pPr>
            <a:r>
              <a:rPr lang="en-GB" sz="2800" b="1" i="1" dirty="0" smtClean="0">
                <a:latin typeface="Calibri" panose="020F0502020204030204" pitchFamily="34" charset="0"/>
              </a:rPr>
              <a:t>"</a:t>
            </a:r>
            <a:r>
              <a:rPr lang="en-GB" sz="2800" b="1" i="1" dirty="0">
                <a:latin typeface="Calibri" panose="020F0502020204030204" pitchFamily="34" charset="0"/>
              </a:rPr>
              <a:t>The adverse reaction people have to excessive pressures or other types of demand placed on them at work."</a:t>
            </a:r>
            <a:endParaRPr lang="en-GB" sz="2800" dirty="0">
              <a:latin typeface="Calibri" panose="020F0502020204030204" pitchFamily="34" charset="0"/>
            </a:endParaRPr>
          </a:p>
          <a:p>
            <a:pPr marL="0" indent="0" algn="ctr">
              <a:buNone/>
            </a:pPr>
            <a:r>
              <a:rPr lang="en-GB" sz="2800" u="sng" dirty="0">
                <a:latin typeface="Calibri" panose="020F0502020204030204" pitchFamily="34" charset="0"/>
                <a:hlinkClick r:id="rId3"/>
              </a:rPr>
              <a:t>http://</a:t>
            </a:r>
            <a:r>
              <a:rPr lang="en-GB" sz="2800" u="sng" dirty="0" smtClean="0">
                <a:latin typeface="Calibri" panose="020F0502020204030204" pitchFamily="34" charset="0"/>
                <a:hlinkClick r:id="rId3"/>
              </a:rPr>
              <a:t>www.hse.gov.uk/stress/furtheradvice/whatisstress.htm</a:t>
            </a:r>
            <a:endParaRPr lang="en-GB" sz="2800" u="sng" dirty="0" smtClean="0">
              <a:latin typeface="Calibri" panose="020F0502020204030204" pitchFamily="34" charset="0"/>
            </a:endParaRPr>
          </a:p>
          <a:p>
            <a:pPr marL="0" indent="0" algn="ctr">
              <a:buNone/>
            </a:pPr>
            <a:endParaRPr lang="en-GB" sz="1600" u="sng" dirty="0" smtClean="0">
              <a:latin typeface="Calibri" panose="020F0502020204030204" pitchFamily="34" charset="0"/>
            </a:endParaRPr>
          </a:p>
          <a:p>
            <a:pPr marL="0" indent="0">
              <a:buNone/>
            </a:pPr>
            <a:r>
              <a:rPr lang="en-GB" sz="3000" i="1" dirty="0" smtClean="0">
                <a:latin typeface="Calibri" panose="020F0502020204030204" pitchFamily="34" charset="0"/>
                <a:cs typeface="Calibri" panose="020F0502020204030204" pitchFamily="34" charset="0"/>
              </a:rPr>
              <a:t>Reflect: What </a:t>
            </a:r>
            <a:r>
              <a:rPr lang="en-GB" sz="3000" i="1" dirty="0">
                <a:latin typeface="Calibri" panose="020F0502020204030204" pitchFamily="34" charset="0"/>
                <a:cs typeface="Calibri" panose="020F0502020204030204" pitchFamily="34" charset="0"/>
              </a:rPr>
              <a:t>in particular makes you feel stressed in this work </a:t>
            </a:r>
            <a:r>
              <a:rPr lang="en-GB" sz="3000" i="1" dirty="0" err="1">
                <a:latin typeface="Calibri" panose="020F0502020204030204" pitchFamily="34" charset="0"/>
                <a:cs typeface="Calibri" panose="020F0502020204030204" pitchFamily="34" charset="0"/>
              </a:rPr>
              <a:t>ie</a:t>
            </a:r>
            <a:r>
              <a:rPr lang="en-GB" sz="3000" i="1" dirty="0">
                <a:latin typeface="Calibri" panose="020F0502020204030204" pitchFamily="34" charset="0"/>
                <a:cs typeface="Calibri" panose="020F0502020204030204" pitchFamily="34" charset="0"/>
              </a:rPr>
              <a:t>. where are you vulnerable</a:t>
            </a:r>
            <a:r>
              <a:rPr lang="en-GB" sz="3000" i="1" dirty="0" smtClean="0">
                <a:latin typeface="Calibri" panose="020F0502020204030204" pitchFamily="34" charset="0"/>
                <a:cs typeface="Calibri" panose="020F0502020204030204" pitchFamily="34" charset="0"/>
              </a:rPr>
              <a:t>?</a:t>
            </a:r>
            <a:endParaRPr lang="en-GB" sz="3000" i="1" dirty="0">
              <a:latin typeface="Calibri" panose="020F0502020204030204" pitchFamily="34" charset="0"/>
              <a:cs typeface="Calibri" panose="020F0502020204030204" pitchFamily="34" charset="0"/>
            </a:endParaRPr>
          </a:p>
          <a:p>
            <a:pPr marL="0" indent="0" algn="ctr">
              <a:buNone/>
            </a:pPr>
            <a:endParaRPr lang="en-GB" sz="2800" dirty="0">
              <a:latin typeface="Calibri" panose="020F0502020204030204" pitchFamily="34" charset="0"/>
            </a:endParaRPr>
          </a:p>
        </p:txBody>
      </p:sp>
    </p:spTree>
    <p:extLst>
      <p:ext uri="{BB962C8B-B14F-4D97-AF65-F5344CB8AC3E}">
        <p14:creationId xmlns:p14="http://schemas.microsoft.com/office/powerpoint/2010/main" val="81467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2009 Powerpoint master</Template>
  <TotalTime>5748</TotalTime>
  <Words>1519</Words>
  <Application>Microsoft Office PowerPoint</Application>
  <PresentationFormat>On-screen Show (4:3)</PresentationFormat>
  <Paragraphs>167</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MS PGothic</vt:lpstr>
      <vt:lpstr>Arial</vt:lpstr>
      <vt:lpstr>Calibri</vt:lpstr>
      <vt:lpstr>Times New Roman</vt:lpstr>
      <vt:lpstr>Wingdings</vt:lpstr>
      <vt:lpstr>1_Default Design</vt:lpstr>
      <vt:lpstr>Too stressed out to care?</vt:lpstr>
      <vt:lpstr>Developing self-awareness,                            in terms of self-care</vt:lpstr>
      <vt:lpstr>Developing self-awareness,                            in terms of self-care</vt:lpstr>
      <vt:lpstr>Diagram illustrating the relationship between thoughts, emotions, body and behaviour </vt:lpstr>
      <vt:lpstr>Explaining the diagram</vt:lpstr>
      <vt:lpstr>What does stress look like?</vt:lpstr>
      <vt:lpstr>What does stress look like?</vt:lpstr>
      <vt:lpstr>What is stress at work?</vt:lpstr>
      <vt:lpstr>What is stress at work?</vt:lpstr>
      <vt:lpstr>What does long term stress look like?</vt:lpstr>
      <vt:lpstr>Managing stress</vt:lpstr>
      <vt:lpstr>Managing stress</vt:lpstr>
      <vt:lpstr>Managing stress</vt:lpstr>
      <vt:lpstr>Recognising and avoiding burnout</vt:lpstr>
      <vt:lpstr>Stages of burnout</vt:lpstr>
      <vt:lpstr>Stages of burnout</vt:lpstr>
      <vt:lpstr>Stages of burnout</vt:lpstr>
      <vt:lpstr>PowerPoint Presentation</vt:lpstr>
      <vt:lpstr>PowerPoint Presentation</vt:lpstr>
      <vt:lpstr>Dealing with burnout</vt:lpstr>
      <vt:lpstr>Dealing with burnout</vt:lpstr>
      <vt:lpstr> </vt:lpstr>
      <vt:lpstr>Self care</vt:lpstr>
      <vt:lpstr>PowerPoint Presentation</vt:lpstr>
      <vt:lpstr>PowerPoint Presentation</vt:lpstr>
    </vt:vector>
  </TitlesOfParts>
  <Company>Life for the World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Roberts</dc:creator>
  <cp:lastModifiedBy>Mark Wood</cp:lastModifiedBy>
  <cp:revision>242</cp:revision>
  <cp:lastPrinted>2017-10-13T16:06:02Z</cp:lastPrinted>
  <dcterms:created xsi:type="dcterms:W3CDTF">2002-01-30T14:29:29Z</dcterms:created>
  <dcterms:modified xsi:type="dcterms:W3CDTF">2017-10-13T16:09:23Z</dcterms:modified>
</cp:coreProperties>
</file>